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9" r:id="rId3"/>
    <p:sldId id="257" r:id="rId4"/>
    <p:sldId id="291" r:id="rId5"/>
    <p:sldId id="260" r:id="rId6"/>
    <p:sldId id="271" r:id="rId7"/>
    <p:sldId id="261" r:id="rId8"/>
    <p:sldId id="299" r:id="rId9"/>
    <p:sldId id="285" r:id="rId10"/>
    <p:sldId id="300" r:id="rId11"/>
    <p:sldId id="272" r:id="rId12"/>
    <p:sldId id="301" r:id="rId13"/>
    <p:sldId id="289" r:id="rId14"/>
    <p:sldId id="286" r:id="rId15"/>
    <p:sldId id="302" r:id="rId16"/>
    <p:sldId id="276" r:id="rId17"/>
    <p:sldId id="304" r:id="rId18"/>
    <p:sldId id="305" r:id="rId19"/>
    <p:sldId id="312" r:id="rId20"/>
    <p:sldId id="307" r:id="rId21"/>
    <p:sldId id="262" r:id="rId22"/>
    <p:sldId id="308" r:id="rId23"/>
    <p:sldId id="309" r:id="rId24"/>
    <p:sldId id="310" r:id="rId25"/>
    <p:sldId id="294" r:id="rId26"/>
    <p:sldId id="311" r:id="rId27"/>
    <p:sldId id="278"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66383BE-E375-4492-A0B7-91AA1E338009}">
          <p14:sldIdLst>
            <p14:sldId id="256"/>
            <p14:sldId id="259"/>
            <p14:sldId id="257"/>
            <p14:sldId id="291"/>
            <p14:sldId id="260"/>
            <p14:sldId id="271"/>
            <p14:sldId id="261"/>
            <p14:sldId id="299"/>
            <p14:sldId id="285"/>
            <p14:sldId id="300"/>
            <p14:sldId id="272"/>
            <p14:sldId id="301"/>
            <p14:sldId id="289"/>
            <p14:sldId id="286"/>
            <p14:sldId id="302"/>
            <p14:sldId id="276"/>
            <p14:sldId id="304"/>
            <p14:sldId id="305"/>
            <p14:sldId id="312"/>
            <p14:sldId id="307"/>
            <p14:sldId id="262"/>
            <p14:sldId id="308"/>
            <p14:sldId id="309"/>
            <p14:sldId id="310"/>
            <p14:sldId id="294"/>
            <p14:sldId id="311"/>
            <p14:sldId id="278"/>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D0"/>
    <a:srgbClr val="6FC4B4"/>
    <a:srgbClr val="7ECBD6"/>
    <a:srgbClr val="E2E2E2"/>
    <a:srgbClr val="EEEEEE"/>
    <a:srgbClr val="E7E7E7"/>
    <a:srgbClr val="E8E8E8"/>
    <a:srgbClr val="D65980"/>
    <a:srgbClr val="BE084E"/>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4" autoAdjust="0"/>
  </p:normalViewPr>
  <p:slideViewPr>
    <p:cSldViewPr snapToGrid="0" showGuides="1">
      <p:cViewPr varScale="1">
        <p:scale>
          <a:sx n="82" d="100"/>
          <a:sy n="82" d="100"/>
        </p:scale>
        <p:origin x="691" y="6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B8825F-42D9-4058-82FF-963ABF73D20A}" type="datetimeFigureOut">
              <a:rPr lang="zh-CN" altLang="en-US" smtClean="0"/>
              <a:pPr/>
              <a:t>2021/6/9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B838A-AFE3-4B7A-A121-726FBD3818D8}" type="slidenum">
              <a:rPr lang="zh-CN" altLang="en-US" smtClean="0"/>
              <a:pPr/>
              <a:t>‹#›</a:t>
            </a:fld>
            <a:endParaRPr lang="zh-CN" altLang="en-US"/>
          </a:p>
        </p:txBody>
      </p:sp>
    </p:spTree>
    <p:extLst>
      <p:ext uri="{BB962C8B-B14F-4D97-AF65-F5344CB8AC3E}">
        <p14:creationId xmlns:p14="http://schemas.microsoft.com/office/powerpoint/2010/main" val="250159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j-ea"/>
                <a:ea typeface="+mj-ea"/>
              </a:rPr>
              <a:t>大家好，我们小组的课程设计是基于语音识别控制的游戏盒子。</a:t>
            </a:r>
            <a:endParaRPr lang="zh-CN" altLang="en-US" sz="800" dirty="0"/>
          </a:p>
          <a:p>
            <a:r>
              <a:rPr lang="zh-CN" altLang="en-US" sz="1200" b="1" spc="600" dirty="0">
                <a:solidFill>
                  <a:schemeClr val="tx1">
                    <a:lumMod val="75000"/>
                    <a:lumOff val="25000"/>
                  </a:schemeClr>
                </a:solidFill>
              </a:rPr>
              <a:t>小组成员有我敖奕坤 陈贝 陈瀚嵩和徐菡潞</a:t>
            </a:r>
            <a:endParaRPr lang="zh-CN" altLang="en-US" sz="1200" spc="600" dirty="0">
              <a:solidFill>
                <a:schemeClr val="tx1">
                  <a:lumMod val="75000"/>
                  <a:lumOff val="25000"/>
                </a:schemeClr>
              </a:solidFill>
            </a:endParaRPr>
          </a:p>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a:t>
            </a:fld>
            <a:endParaRPr lang="zh-CN" altLang="en-US"/>
          </a:p>
        </p:txBody>
      </p:sp>
    </p:spTree>
    <p:extLst>
      <p:ext uri="{BB962C8B-B14F-4D97-AF65-F5344CB8AC3E}">
        <p14:creationId xmlns:p14="http://schemas.microsoft.com/office/powerpoint/2010/main" val="1720206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这是语音模块的结构</a:t>
            </a:r>
            <a:endParaRPr lang="en-US" altLang="zh-CN" dirty="0"/>
          </a:p>
          <a:p>
            <a:r>
              <a:rPr lang="en-US" altLang="zh-CN" dirty="0"/>
              <a:t>1.</a:t>
            </a:r>
            <a:r>
              <a:rPr lang="zh-CN" altLang="en-US" dirty="0"/>
              <a:t>语音识别模块启动先录制一小段音频，判断这一小段音频最大响度是否超过阈值，若没有则认为没有语音输入，重复录制小段音频并判断；若超过则开始录音。</a:t>
            </a:r>
          </a:p>
          <a:p>
            <a:r>
              <a:rPr lang="en-US" altLang="zh-CN" dirty="0"/>
              <a:t>2.</a:t>
            </a:r>
            <a:r>
              <a:rPr lang="zh-CN" altLang="en-US" dirty="0"/>
              <a:t>开始录制后每录制一段音频就判断刚刚这段音频最大响度是否低于阈值，若没有低于阈值则继续录制并将</a:t>
            </a:r>
            <a:r>
              <a:rPr lang="en-US" altLang="zh-CN" dirty="0" err="1"/>
              <a:t>i</a:t>
            </a:r>
            <a:r>
              <a:rPr lang="zh-CN" altLang="en-US" dirty="0"/>
              <a:t>值归零；若低于阈值则将</a:t>
            </a:r>
            <a:r>
              <a:rPr lang="en-US" altLang="zh-CN" dirty="0" err="1"/>
              <a:t>i</a:t>
            </a:r>
            <a:r>
              <a:rPr lang="zh-CN" altLang="en-US" dirty="0"/>
              <a:t>值加一并判断</a:t>
            </a:r>
            <a:r>
              <a:rPr lang="en-US" altLang="zh-CN" dirty="0" err="1"/>
              <a:t>i</a:t>
            </a:r>
            <a:r>
              <a:rPr lang="zh-CN" altLang="en-US" dirty="0"/>
              <a:t>值是否大于</a:t>
            </a:r>
            <a:r>
              <a:rPr lang="en-US" altLang="zh-CN" dirty="0"/>
              <a:t>2</a:t>
            </a:r>
            <a:r>
              <a:rPr lang="zh-CN" altLang="en-US" dirty="0"/>
              <a:t>，若不大于则继续录制，若大于则认为没有语音输入，结束录制，保存音频。</a:t>
            </a:r>
          </a:p>
          <a:p>
            <a:r>
              <a:rPr lang="en-US" altLang="zh-CN" dirty="0"/>
              <a:t>3.</a:t>
            </a:r>
            <a:r>
              <a:rPr lang="zh-CN" altLang="en-US" dirty="0"/>
              <a:t>最后将保存的音频发送给百度语音识别接口，并得到返回的识别结果，根据该结果执行相应的命令，并重新开始进行新的语音识别。</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10</a:t>
            </a:fld>
            <a:endParaRPr lang="zh-CN" altLang="en-US"/>
          </a:p>
        </p:txBody>
      </p:sp>
    </p:spTree>
    <p:extLst>
      <p:ext uri="{BB962C8B-B14F-4D97-AF65-F5344CB8AC3E}">
        <p14:creationId xmlns:p14="http://schemas.microsoft.com/office/powerpoint/2010/main" val="140746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这个过程中，我们使用了百度语音识别</a:t>
            </a:r>
            <a:r>
              <a:rPr lang="en-US" altLang="zh-CN"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API</a:t>
            </a: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a:t>
            </a:r>
            <a:endParaRPr lang="en-US" altLang="zh-CN"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它的限制是</a:t>
            </a:r>
            <a:r>
              <a:rPr lang="zh-CN" altLang="en-US" sz="1200" dirty="0">
                <a:solidFill>
                  <a:schemeClr val="tx1">
                    <a:lumMod val="65000"/>
                    <a:lumOff val="35000"/>
                  </a:schemeClr>
                </a:solidFill>
                <a:cs typeface="+mn-ea"/>
                <a:sym typeface="+mn-lt"/>
              </a:rPr>
              <a:t>需要上传完整的录音文件，录音文件时长不超过</a:t>
            </a:r>
            <a:r>
              <a:rPr lang="en-US" altLang="zh-CN" sz="1200" dirty="0">
                <a:solidFill>
                  <a:schemeClr val="tx1">
                    <a:lumMod val="65000"/>
                    <a:lumOff val="35000"/>
                  </a:schemeClr>
                </a:solidFill>
                <a:cs typeface="+mn-ea"/>
                <a:sym typeface="+mn-lt"/>
              </a:rPr>
              <a:t>60</a:t>
            </a:r>
            <a:r>
              <a:rPr lang="zh-CN" altLang="en-US" sz="1200" dirty="0">
                <a:solidFill>
                  <a:schemeClr val="tx1">
                    <a:lumMod val="65000"/>
                    <a:lumOff val="35000"/>
                  </a:schemeClr>
                </a:solidFill>
                <a:cs typeface="+mn-ea"/>
                <a:sym typeface="+mn-lt"/>
              </a:rPr>
              <a:t>秒。</a:t>
            </a:r>
            <a:endPar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11</a:t>
            </a:fld>
            <a:endParaRPr lang="zh-CN" altLang="en-US"/>
          </a:p>
        </p:txBody>
      </p:sp>
    </p:spTree>
    <p:extLst>
      <p:ext uri="{BB962C8B-B14F-4D97-AF65-F5344CB8AC3E}">
        <p14:creationId xmlns:p14="http://schemas.microsoft.com/office/powerpoint/2010/main" val="294955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本项目小游戏是借助</a:t>
            </a:r>
            <a:r>
              <a:rPr lang="en-US" altLang="zh-CN" sz="1200" b="1" spc="600" dirty="0" err="1">
                <a:solidFill>
                  <a:schemeClr val="tx1">
                    <a:lumMod val="75000"/>
                    <a:lumOff val="25000"/>
                  </a:schemeClr>
                </a:solidFill>
                <a:latin typeface="方正兰亭超细黑简体" panose="02000000000000000000" pitchFamily="2" charset="-122"/>
                <a:ea typeface="方正兰亭超细黑简体" panose="02000000000000000000" pitchFamily="2" charset="-122"/>
              </a:rPr>
              <a:t>pygame</a:t>
            </a: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库实现的，逻辑结构一致。</a:t>
            </a:r>
            <a:endParaRPr lang="en-US" altLang="zh-CN" dirty="0"/>
          </a:p>
          <a:p>
            <a:r>
              <a:rPr lang="en-US" altLang="zh-CN" dirty="0"/>
              <a:t>1.</a:t>
            </a:r>
            <a:r>
              <a:rPr lang="zh-CN" altLang="en-US" dirty="0"/>
              <a:t>游戏启动，初始化游戏数据及界面。</a:t>
            </a:r>
          </a:p>
          <a:p>
            <a:r>
              <a:rPr lang="en-US" altLang="zh-CN" dirty="0"/>
              <a:t>2.</a:t>
            </a:r>
            <a:r>
              <a:rPr lang="zh-CN" altLang="en-US" dirty="0"/>
              <a:t>等待用户指令。</a:t>
            </a:r>
          </a:p>
          <a:p>
            <a:r>
              <a:rPr lang="en-US" altLang="zh-CN" dirty="0"/>
              <a:t>3.</a:t>
            </a:r>
            <a:r>
              <a:rPr lang="zh-CN" altLang="en-US" dirty="0"/>
              <a:t>若接收到游戏结束指令则关闭游戏进程。</a:t>
            </a:r>
          </a:p>
          <a:p>
            <a:r>
              <a:rPr lang="en-US" altLang="zh-CN" dirty="0"/>
              <a:t>4.</a:t>
            </a:r>
            <a:r>
              <a:rPr lang="zh-CN" altLang="en-US" dirty="0"/>
              <a:t>若接收到其他指令则执行相应指令并更新游戏数据及界面。</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12</a:t>
            </a:fld>
            <a:endParaRPr lang="zh-CN" altLang="en-US"/>
          </a:p>
        </p:txBody>
      </p:sp>
    </p:spTree>
    <p:extLst>
      <p:ext uri="{BB962C8B-B14F-4D97-AF65-F5344CB8AC3E}">
        <p14:creationId xmlns:p14="http://schemas.microsoft.com/office/powerpoint/2010/main" val="1593612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游戏模块需要与用户交互，接收用户的指令，执行相应命令。</a:t>
            </a:r>
            <a:r>
              <a:rPr lang="en-US" altLang="zh-CN" sz="1200" dirty="0" err="1">
                <a:solidFill>
                  <a:schemeClr val="tx1">
                    <a:lumMod val="75000"/>
                    <a:lumOff val="25000"/>
                  </a:schemeClr>
                </a:solidFill>
              </a:rPr>
              <a:t>pygame</a:t>
            </a:r>
            <a:r>
              <a:rPr lang="zh-CN" altLang="en-US" sz="1200" dirty="0">
                <a:solidFill>
                  <a:schemeClr val="tx1">
                    <a:lumMod val="75000"/>
                    <a:lumOff val="25000"/>
                  </a:schemeClr>
                </a:solidFill>
              </a:rPr>
              <a:t>使用</a:t>
            </a:r>
            <a:r>
              <a:rPr lang="en-US" altLang="zh-CN" sz="1200" dirty="0">
                <a:solidFill>
                  <a:schemeClr val="tx1">
                    <a:lumMod val="75000"/>
                    <a:lumOff val="25000"/>
                  </a:schemeClr>
                </a:solidFill>
              </a:rPr>
              <a:t>event</a:t>
            </a:r>
            <a:r>
              <a:rPr lang="zh-CN" altLang="en-US" sz="1200" dirty="0">
                <a:solidFill>
                  <a:schemeClr val="tx1">
                    <a:lumMod val="75000"/>
                    <a:lumOff val="25000"/>
                  </a:schemeClr>
                </a:solidFill>
              </a:rPr>
              <a:t>属性实现用户交互的功能。</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它相当于一个队列，当有事件发生时，使用</a:t>
            </a:r>
            <a:r>
              <a:rPr lang="en-US" altLang="zh-CN" sz="1200" dirty="0">
                <a:solidFill>
                  <a:schemeClr val="tx1">
                    <a:lumMod val="75000"/>
                    <a:lumOff val="25000"/>
                  </a:schemeClr>
                </a:solidFill>
              </a:rPr>
              <a:t>get</a:t>
            </a:r>
            <a:r>
              <a:rPr lang="zh-CN" altLang="en-US" sz="1200" dirty="0">
                <a:solidFill>
                  <a:schemeClr val="tx1">
                    <a:lumMod val="75000"/>
                    <a:lumOff val="25000"/>
                  </a:schemeClr>
                </a:solidFill>
              </a:rPr>
              <a:t>方法获取该事件，匹配事件的类型，执行相应的指令。</a:t>
            </a:r>
          </a:p>
          <a:p>
            <a:r>
              <a:rPr lang="zh-CN" altLang="en-US" sz="1200" dirty="0">
                <a:solidFill>
                  <a:schemeClr val="tx1">
                    <a:lumMod val="75000"/>
                    <a:lumOff val="25000"/>
                  </a:schemeClr>
                </a:solidFill>
              </a:rPr>
              <a:t>用户可以自己定义事件的类型并调用</a:t>
            </a:r>
            <a:r>
              <a:rPr lang="en-US" altLang="zh-CN" sz="1200" dirty="0">
                <a:solidFill>
                  <a:schemeClr val="tx1">
                    <a:lumMod val="75000"/>
                    <a:lumOff val="25000"/>
                  </a:schemeClr>
                </a:solidFill>
              </a:rPr>
              <a:t>post</a:t>
            </a:r>
            <a:r>
              <a:rPr lang="zh-CN" altLang="en-US" sz="1200" dirty="0">
                <a:solidFill>
                  <a:schemeClr val="tx1">
                    <a:lumMod val="75000"/>
                    <a:lumOff val="25000"/>
                  </a:schemeClr>
                </a:solidFill>
              </a:rPr>
              <a:t>方法触发该事件</a:t>
            </a:r>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13</a:t>
            </a:fld>
            <a:endParaRPr lang="zh-CN" altLang="en-US"/>
          </a:p>
        </p:txBody>
      </p:sp>
    </p:spTree>
    <p:extLst>
      <p:ext uri="{BB962C8B-B14F-4D97-AF65-F5344CB8AC3E}">
        <p14:creationId xmlns:p14="http://schemas.microsoft.com/office/powerpoint/2010/main" val="232678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这是一些常用的事件类型</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14</a:t>
            </a:fld>
            <a:endParaRPr lang="zh-CN" altLang="en-US"/>
          </a:p>
        </p:txBody>
      </p:sp>
    </p:spTree>
    <p:extLst>
      <p:ext uri="{BB962C8B-B14F-4D97-AF65-F5344CB8AC3E}">
        <p14:creationId xmlns:p14="http://schemas.microsoft.com/office/powerpoint/2010/main" val="3266205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联机模式下，象棋服务器及客户端交互流程如图所示。</a:t>
            </a:r>
            <a:endParaRPr lang="en-US" altLang="zh-CN" dirty="0"/>
          </a:p>
          <a:p>
            <a:r>
              <a:rPr lang="en-US" altLang="zh-CN" dirty="0"/>
              <a:t>1.</a:t>
            </a:r>
            <a:r>
              <a:rPr lang="zh-CN" altLang="en-US" dirty="0"/>
              <a:t>在总</a:t>
            </a:r>
            <a:r>
              <a:rPr lang="en-US" altLang="zh-CN" dirty="0"/>
              <a:t>UI</a:t>
            </a:r>
            <a:r>
              <a:rPr lang="zh-CN" altLang="en-US" dirty="0"/>
              <a:t>界面选择中国象棋游戏后进入客户端界面。</a:t>
            </a:r>
          </a:p>
          <a:p>
            <a:r>
              <a:rPr lang="en-US" altLang="zh-CN" dirty="0"/>
              <a:t>2.</a:t>
            </a:r>
            <a:r>
              <a:rPr lang="zh-CN" altLang="en-US" dirty="0"/>
              <a:t>给服务器发送自己的</a:t>
            </a:r>
            <a:r>
              <a:rPr lang="en-US" altLang="zh-CN" dirty="0"/>
              <a:t>ID</a:t>
            </a:r>
            <a:r>
              <a:rPr lang="zh-CN" altLang="en-US" dirty="0"/>
              <a:t>；服务器接收到客户端</a:t>
            </a:r>
            <a:r>
              <a:rPr lang="en-US" altLang="zh-CN" dirty="0"/>
              <a:t>A</a:t>
            </a:r>
            <a:r>
              <a:rPr lang="zh-CN" altLang="en-US" dirty="0"/>
              <a:t>的</a:t>
            </a:r>
            <a:r>
              <a:rPr lang="en-US" altLang="zh-CN" dirty="0"/>
              <a:t>ID</a:t>
            </a:r>
            <a:r>
              <a:rPr lang="zh-CN" altLang="en-US" dirty="0"/>
              <a:t>后更新用户列表并向除</a:t>
            </a:r>
            <a:r>
              <a:rPr lang="en-US" altLang="zh-CN" dirty="0"/>
              <a:t>A</a:t>
            </a:r>
            <a:r>
              <a:rPr lang="zh-CN" altLang="en-US" dirty="0"/>
              <a:t>外所有客户端发送用户更新信息；其他客户端接收到消息后更新用户列表。</a:t>
            </a:r>
          </a:p>
          <a:p>
            <a:r>
              <a:rPr lang="en-US" altLang="zh-CN" dirty="0"/>
              <a:t>3.</a:t>
            </a:r>
            <a:r>
              <a:rPr lang="zh-CN" altLang="en-US" dirty="0"/>
              <a:t>服务器向客户端</a:t>
            </a:r>
            <a:r>
              <a:rPr lang="en-US" altLang="zh-CN" dirty="0"/>
              <a:t>A</a:t>
            </a:r>
            <a:r>
              <a:rPr lang="zh-CN" altLang="en-US" dirty="0"/>
              <a:t>发送用户列表，客户端</a:t>
            </a:r>
            <a:r>
              <a:rPr lang="en-US" altLang="zh-CN" dirty="0"/>
              <a:t>A</a:t>
            </a:r>
            <a:r>
              <a:rPr lang="zh-CN" altLang="en-US" dirty="0"/>
              <a:t>接收并更新用户列表。</a:t>
            </a:r>
          </a:p>
          <a:p>
            <a:r>
              <a:rPr lang="en-US" altLang="zh-CN" dirty="0"/>
              <a:t>4.</a:t>
            </a:r>
            <a:r>
              <a:rPr lang="zh-CN" altLang="en-US" dirty="0"/>
              <a:t>选择空闲状态的客户端</a:t>
            </a:r>
            <a:r>
              <a:rPr lang="en-US" altLang="zh-CN" dirty="0"/>
              <a:t>B</a:t>
            </a:r>
            <a:r>
              <a:rPr lang="zh-CN" altLang="en-US" dirty="0"/>
              <a:t>发送对弈邀请或向游戏中的客户端进行预约，发送的消息经服务器转发给客户端</a:t>
            </a:r>
            <a:r>
              <a:rPr lang="en-US" altLang="zh-CN" dirty="0"/>
              <a:t>B</a:t>
            </a:r>
            <a:r>
              <a:rPr lang="zh-CN" altLang="en-US" dirty="0"/>
              <a:t>，客户端</a:t>
            </a:r>
            <a:r>
              <a:rPr lang="en-US" altLang="zh-CN" dirty="0"/>
              <a:t>B</a:t>
            </a:r>
            <a:r>
              <a:rPr lang="zh-CN" altLang="en-US" dirty="0"/>
              <a:t>接受或拒绝对弈邀请。</a:t>
            </a:r>
          </a:p>
          <a:p>
            <a:r>
              <a:rPr lang="en-US" altLang="zh-CN" dirty="0"/>
              <a:t>5.</a:t>
            </a:r>
            <a:r>
              <a:rPr lang="zh-CN" altLang="en-US" dirty="0"/>
              <a:t>客户端</a:t>
            </a:r>
            <a:r>
              <a:rPr lang="en-US" altLang="zh-CN" dirty="0"/>
              <a:t>B</a:t>
            </a:r>
            <a:r>
              <a:rPr lang="zh-CN" altLang="en-US" dirty="0"/>
              <a:t>若接受邀请，则开始游戏；服务器接收到回复邀请向客户端</a:t>
            </a:r>
            <a:r>
              <a:rPr lang="en-US" altLang="zh-CN" dirty="0"/>
              <a:t>A</a:t>
            </a:r>
            <a:r>
              <a:rPr lang="zh-CN" altLang="en-US" dirty="0"/>
              <a:t>转发回复。</a:t>
            </a:r>
          </a:p>
          <a:p>
            <a:r>
              <a:rPr lang="en-US" altLang="zh-CN" dirty="0"/>
              <a:t>6.</a:t>
            </a:r>
            <a:r>
              <a:rPr lang="zh-CN" altLang="en-US" dirty="0"/>
              <a:t>服务器将客户端</a:t>
            </a:r>
            <a:r>
              <a:rPr lang="en-US" altLang="zh-CN" dirty="0"/>
              <a:t>A</a:t>
            </a:r>
            <a:r>
              <a:rPr lang="zh-CN" altLang="en-US" dirty="0"/>
              <a:t>与客户端</a:t>
            </a:r>
            <a:r>
              <a:rPr lang="en-US" altLang="zh-CN" dirty="0"/>
              <a:t>B</a:t>
            </a:r>
            <a:r>
              <a:rPr lang="zh-CN" altLang="en-US" dirty="0"/>
              <a:t>的状态更新为游戏中并向所有客户端发送状态更新信息；所有客户端更新客户端</a:t>
            </a:r>
            <a:r>
              <a:rPr lang="en-US" altLang="zh-CN" dirty="0"/>
              <a:t>A</a:t>
            </a:r>
            <a:r>
              <a:rPr lang="zh-CN" altLang="en-US" dirty="0"/>
              <a:t>与客户端</a:t>
            </a:r>
            <a:r>
              <a:rPr lang="en-US" altLang="zh-CN" dirty="0"/>
              <a:t>B</a:t>
            </a:r>
            <a:r>
              <a:rPr lang="zh-CN" altLang="en-US" dirty="0"/>
              <a:t>的状态信息。</a:t>
            </a:r>
          </a:p>
          <a:p>
            <a:r>
              <a:rPr lang="en-US" altLang="zh-CN" dirty="0"/>
              <a:t>7.</a:t>
            </a:r>
            <a:r>
              <a:rPr lang="zh-CN" altLang="en-US" dirty="0"/>
              <a:t>客户端</a:t>
            </a:r>
            <a:r>
              <a:rPr lang="en-US" altLang="zh-CN" dirty="0"/>
              <a:t>A</a:t>
            </a:r>
            <a:r>
              <a:rPr lang="zh-CN" altLang="en-US" dirty="0"/>
              <a:t>收到客户端</a:t>
            </a:r>
            <a:r>
              <a:rPr lang="en-US" altLang="zh-CN" dirty="0"/>
              <a:t>B</a:t>
            </a:r>
            <a:r>
              <a:rPr lang="zh-CN" altLang="en-US" dirty="0"/>
              <a:t>的回复邀请，开始游戏，由邀请方先行棋，被邀请方后行棋。</a:t>
            </a:r>
          </a:p>
          <a:p>
            <a:r>
              <a:rPr lang="en-US" altLang="zh-CN" dirty="0"/>
              <a:t>8.</a:t>
            </a:r>
            <a:r>
              <a:rPr lang="zh-CN" altLang="en-US" dirty="0"/>
              <a:t>一位用户行棋后将行棋信息通过服务器发送给另一用户，另一用户接收到行棋信息后更新棋盘信息并开始行棋。</a:t>
            </a:r>
          </a:p>
          <a:p>
            <a:r>
              <a:rPr lang="en-US" altLang="zh-CN" dirty="0"/>
              <a:t>9.</a:t>
            </a:r>
            <a:r>
              <a:rPr lang="zh-CN" altLang="en-US" dirty="0"/>
              <a:t>客户端</a:t>
            </a:r>
            <a:r>
              <a:rPr lang="en-US" altLang="zh-CN" dirty="0"/>
              <a:t>A</a:t>
            </a:r>
            <a:r>
              <a:rPr lang="zh-CN" altLang="en-US" dirty="0"/>
              <a:t>结束游戏，将该信息发给服务器；若对弈胜负未分，服务器会告知客户端</a:t>
            </a:r>
            <a:r>
              <a:rPr lang="en-US" altLang="zh-CN" dirty="0"/>
              <a:t>B</a:t>
            </a:r>
            <a:r>
              <a:rPr lang="zh-CN" altLang="en-US" dirty="0"/>
              <a:t>对手已逃跑；客户端</a:t>
            </a:r>
            <a:r>
              <a:rPr lang="en-US" altLang="zh-CN" dirty="0"/>
              <a:t>B</a:t>
            </a:r>
            <a:r>
              <a:rPr lang="zh-CN" altLang="en-US" dirty="0"/>
              <a:t>接收到逃跑信息后结束游戏。</a:t>
            </a:r>
          </a:p>
          <a:p>
            <a:r>
              <a:rPr lang="en-US" altLang="zh-CN" dirty="0"/>
              <a:t>10.</a:t>
            </a:r>
            <a:r>
              <a:rPr lang="zh-CN" altLang="en-US" dirty="0"/>
              <a:t>服务器更新用户状态为空闲并向所有客户端发送用户状态更新信息；所有客户端更新用户状态。</a:t>
            </a:r>
          </a:p>
          <a:p>
            <a:r>
              <a:rPr lang="en-US" altLang="zh-CN" dirty="0"/>
              <a:t>11.</a:t>
            </a:r>
            <a:r>
              <a:rPr lang="zh-CN" altLang="en-US" dirty="0"/>
              <a:t>用户退出客户端</a:t>
            </a:r>
            <a:r>
              <a:rPr lang="en-US" altLang="zh-CN" dirty="0"/>
              <a:t>A</a:t>
            </a:r>
            <a:r>
              <a:rPr lang="zh-CN" altLang="en-US" dirty="0"/>
              <a:t>，将退出信息发给服务器；服务器接收到退出信息后删除该用户并向所有客户端发送用户更新信息；</a:t>
            </a:r>
            <a:r>
              <a:rPr lang="zh-CN" altLang="en-US"/>
              <a:t>其他客户端更新</a:t>
            </a:r>
            <a:r>
              <a:rPr lang="zh-CN" altLang="en-US" dirty="0"/>
              <a:t>用户列表。</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15</a:t>
            </a:fld>
            <a:endParaRPr lang="zh-CN" altLang="en-US"/>
          </a:p>
        </p:txBody>
      </p:sp>
    </p:spTree>
    <p:extLst>
      <p:ext uri="{BB962C8B-B14F-4D97-AF65-F5344CB8AC3E}">
        <p14:creationId xmlns:p14="http://schemas.microsoft.com/office/powerpoint/2010/main" val="1871910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rPr>
              <a:t>主界面使用</a:t>
            </a:r>
            <a:r>
              <a:rPr lang="en-US" altLang="zh-CN" sz="1200" dirty="0">
                <a:solidFill>
                  <a:schemeClr val="tx1">
                    <a:lumMod val="65000"/>
                    <a:lumOff val="35000"/>
                  </a:schemeClr>
                </a:solidFill>
              </a:rPr>
              <a:t>pyqt5</a:t>
            </a:r>
            <a:r>
              <a:rPr lang="zh-CN" altLang="en-US" sz="1200" dirty="0">
                <a:solidFill>
                  <a:schemeClr val="tx1">
                    <a:lumMod val="65000"/>
                    <a:lumOff val="35000"/>
                  </a:schemeClr>
                </a:solidFill>
              </a:rPr>
              <a:t>进行界面设计。</a:t>
            </a:r>
            <a:endParaRPr lang="en-US" altLang="zh-CN" sz="1200" dirty="0">
              <a:solidFill>
                <a:schemeClr val="tx1">
                  <a:lumMod val="65000"/>
                  <a:lumOff val="35000"/>
                </a:schemeClr>
              </a:solidFill>
            </a:endParaRPr>
          </a:p>
          <a:p>
            <a:pPr marL="0" indent="0">
              <a:lnSpc>
                <a:spcPct val="150000"/>
              </a:lnSpc>
              <a:buFont typeface="Arial" panose="020B0604020202020204" pitchFamily="34" charset="0"/>
              <a:buNone/>
            </a:pPr>
            <a:r>
              <a:rPr lang="zh-CN" altLang="en-US" sz="1200" dirty="0">
                <a:solidFill>
                  <a:schemeClr val="tx1">
                    <a:lumMod val="65000"/>
                    <a:lumOff val="35000"/>
                  </a:schemeClr>
                </a:solidFill>
              </a:rPr>
              <a:t>使用</a:t>
            </a:r>
            <a:r>
              <a:rPr lang="en-US" altLang="zh-CN" sz="1200" dirty="0">
                <a:solidFill>
                  <a:schemeClr val="tx1">
                    <a:lumMod val="65000"/>
                    <a:lumOff val="35000"/>
                  </a:schemeClr>
                </a:solidFill>
              </a:rPr>
              <a:t>pyqt5</a:t>
            </a:r>
            <a:r>
              <a:rPr lang="zh-CN" altLang="en-US" sz="1200" dirty="0">
                <a:solidFill>
                  <a:schemeClr val="tx1">
                    <a:lumMod val="65000"/>
                    <a:lumOff val="35000"/>
                  </a:schemeClr>
                </a:solidFill>
              </a:rPr>
              <a:t>的</a:t>
            </a:r>
            <a:r>
              <a:rPr lang="en-US" altLang="zh-CN" sz="1200" dirty="0">
                <a:solidFill>
                  <a:schemeClr val="tx1">
                    <a:lumMod val="65000"/>
                    <a:lumOff val="35000"/>
                  </a:schemeClr>
                </a:solidFill>
              </a:rPr>
              <a:t>connect</a:t>
            </a:r>
            <a:r>
              <a:rPr lang="zh-CN" altLang="en-US" sz="1200" dirty="0">
                <a:solidFill>
                  <a:schemeClr val="tx1">
                    <a:lumMod val="65000"/>
                    <a:lumOff val="35000"/>
                  </a:schemeClr>
                </a:solidFill>
              </a:rPr>
              <a:t>方法允许用户点击按钮进行人机交互。</a:t>
            </a:r>
            <a:endParaRPr lang="en-US" altLang="zh-CN" sz="1200" dirty="0">
              <a:solidFill>
                <a:schemeClr val="tx1">
                  <a:lumMod val="65000"/>
                  <a:lumOff val="35000"/>
                </a:schemeClr>
              </a:solidFill>
            </a:endParaRPr>
          </a:p>
          <a:p>
            <a:pPr marL="0" indent="0">
              <a:lnSpc>
                <a:spcPct val="150000"/>
              </a:lnSpc>
              <a:buFont typeface="Arial" panose="020B0604020202020204" pitchFamily="34" charset="0"/>
              <a:buNone/>
            </a:pPr>
            <a:r>
              <a:rPr lang="zh-CN" altLang="en-US" sz="1200" dirty="0">
                <a:solidFill>
                  <a:schemeClr val="tx1">
                    <a:lumMod val="65000"/>
                    <a:lumOff val="35000"/>
                  </a:schemeClr>
                </a:solidFill>
              </a:rPr>
              <a:t>使用</a:t>
            </a:r>
            <a:r>
              <a:rPr lang="en-US" altLang="zh-CN" sz="1200" dirty="0">
                <a:solidFill>
                  <a:schemeClr val="tx1">
                    <a:lumMod val="65000"/>
                    <a:lumOff val="35000"/>
                  </a:schemeClr>
                </a:solidFill>
              </a:rPr>
              <a:t>system</a:t>
            </a:r>
            <a:r>
              <a:rPr lang="zh-CN" altLang="en-US" sz="1200" dirty="0">
                <a:solidFill>
                  <a:schemeClr val="tx1">
                    <a:lumMod val="65000"/>
                    <a:lumOff val="35000"/>
                  </a:schemeClr>
                </a:solidFill>
              </a:rPr>
              <a:t>函数在</a:t>
            </a:r>
            <a:r>
              <a:rPr lang="en-US" altLang="zh-CN" sz="1200" dirty="0" err="1">
                <a:solidFill>
                  <a:schemeClr val="tx1">
                    <a:lumMod val="65000"/>
                    <a:lumOff val="35000"/>
                  </a:schemeClr>
                </a:solidFill>
              </a:rPr>
              <a:t>cmd</a:t>
            </a:r>
            <a:r>
              <a:rPr lang="zh-CN" altLang="en-US" sz="1200" dirty="0">
                <a:solidFill>
                  <a:schemeClr val="tx1">
                    <a:lumMod val="65000"/>
                    <a:lumOff val="35000"/>
                  </a:schemeClr>
                </a:solidFill>
              </a:rPr>
              <a:t>中运行命令以打开相应游戏。</a:t>
            </a:r>
            <a:endParaRPr lang="en-US" altLang="zh-CN" sz="1200" dirty="0">
              <a:solidFill>
                <a:schemeClr val="tx1">
                  <a:lumMod val="65000"/>
                  <a:lumOff val="35000"/>
                </a:schemeClr>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65000"/>
                    <a:lumOff val="35000"/>
                  </a:schemeClr>
                </a:solidFill>
              </a:rPr>
              <a:t>由于</a:t>
            </a:r>
            <a:r>
              <a:rPr lang="en-US" altLang="zh-CN" sz="1200" dirty="0" err="1">
                <a:solidFill>
                  <a:schemeClr val="tx1">
                    <a:lumMod val="65000"/>
                    <a:lumOff val="35000"/>
                  </a:schemeClr>
                </a:solidFill>
              </a:rPr>
              <a:t>os.system</a:t>
            </a:r>
            <a:r>
              <a:rPr lang="zh-CN" altLang="en-US" sz="1200" dirty="0">
                <a:solidFill>
                  <a:schemeClr val="tx1">
                    <a:lumMod val="65000"/>
                    <a:lumOff val="35000"/>
                  </a:schemeClr>
                </a:solidFill>
              </a:rPr>
              <a:t>函数是阻塞的，打开一个游戏后主界面就被阻塞了，此时无法对主界面进行任何操作。</a:t>
            </a:r>
          </a:p>
          <a:p>
            <a:pPr marL="0" indent="0">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16</a:t>
            </a:fld>
            <a:endParaRPr lang="zh-CN" altLang="en-US"/>
          </a:p>
        </p:txBody>
      </p:sp>
    </p:spTree>
    <p:extLst>
      <p:ext uri="{BB962C8B-B14F-4D97-AF65-F5344CB8AC3E}">
        <p14:creationId xmlns:p14="http://schemas.microsoft.com/office/powerpoint/2010/main" val="1105159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4825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开发过程主要分为游戏模块，语音控制和测试迭代</a:t>
            </a:r>
            <a:r>
              <a:rPr lang="en-US" altLang="zh-CN" dirty="0"/>
              <a:t>3</a:t>
            </a:r>
            <a:r>
              <a:rPr lang="zh-CN" altLang="en-US" dirty="0"/>
              <a:t>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b="1" dirty="0"/>
              <a:t>游戏模块</a:t>
            </a:r>
            <a:r>
              <a:rPr lang="zh-CN" altLang="en-US" dirty="0"/>
              <a:t>：使用</a:t>
            </a:r>
            <a:r>
              <a:rPr lang="en-US" altLang="zh-CN" dirty="0" err="1"/>
              <a:t>pygame</a:t>
            </a:r>
            <a:r>
              <a:rPr lang="zh-CN" altLang="en-US" b="0" i="0" dirty="0">
                <a:solidFill>
                  <a:srgbClr val="1F0909"/>
                </a:solidFill>
                <a:effectLst/>
                <a:latin typeface="PT Serif"/>
              </a:rPr>
              <a:t>编写各个游戏的模块的代码，实现各子模块的功能；为象棋游戏编写服务器与客户端，实现多玩家对弈。</a:t>
            </a:r>
            <a:endParaRPr lang="en-US" altLang="zh-CN" sz="1200" dirty="0">
              <a:solidFill>
                <a:schemeClr val="tx1">
                  <a:lumMod val="75000"/>
                  <a:lumOff val="25000"/>
                </a:schemeClr>
              </a:solidFill>
            </a:endParaRPr>
          </a:p>
          <a:p>
            <a:r>
              <a:rPr lang="en-US" altLang="zh-CN" dirty="0"/>
              <a:t>2. </a:t>
            </a:r>
            <a:r>
              <a:rPr lang="zh-CN" altLang="en-US" dirty="0"/>
              <a:t>有了游戏的基础，我们就可以为它们添加</a:t>
            </a:r>
            <a:r>
              <a:rPr lang="zh-CN" altLang="en-US" b="1" dirty="0"/>
              <a:t>语音控制</a:t>
            </a:r>
            <a:r>
              <a:rPr lang="zh-CN" altLang="en-US" dirty="0"/>
              <a:t>模块，可以保留原来的鼠标键盘操作，由用户自行选择操作方式；</a:t>
            </a:r>
            <a:endParaRPr lang="en-US" altLang="zh-CN" dirty="0"/>
          </a:p>
          <a:p>
            <a:r>
              <a:rPr lang="en-US" altLang="zh-CN" dirty="0"/>
              <a:t>3. </a:t>
            </a:r>
            <a:r>
              <a:rPr lang="zh-CN" altLang="en-US" dirty="0"/>
              <a:t>在完成基本功能之后，进行</a:t>
            </a:r>
            <a:r>
              <a:rPr lang="zh-CN" altLang="en-US" b="1" dirty="0"/>
              <a:t>测试迭代</a:t>
            </a:r>
            <a:r>
              <a:rPr lang="zh-CN" altLang="en-US" dirty="0"/>
              <a:t>，使用</a:t>
            </a:r>
            <a:r>
              <a:rPr lang="en-US" altLang="zh-CN" dirty="0" err="1"/>
              <a:t>PyQt</a:t>
            </a:r>
            <a:r>
              <a:rPr lang="zh-CN" altLang="en-US" dirty="0"/>
              <a:t>进行游戏盒子的总体界面设计，增强游戏集成度和使用体验；测试</a:t>
            </a:r>
            <a:r>
              <a:rPr lang="zh-CN" altLang="en-US" sz="1200" dirty="0">
                <a:solidFill>
                  <a:schemeClr val="tx1">
                    <a:lumMod val="75000"/>
                    <a:lumOff val="25000"/>
                  </a:schemeClr>
                </a:solidFill>
              </a:rPr>
              <a:t>语音控制功能的流畅度、灵敏度和准确度。</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3826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我们选取了一些经典的小游戏作为编写目标，最终实现的有象棋、五子棋、连连看、扫雷、推箱子和拼图。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它们共同的特点是：实时性要求</a:t>
            </a:r>
            <a:r>
              <a:rPr lang="zh-CN" altLang="en-US"/>
              <a:t>不高，在</a:t>
            </a:r>
            <a:r>
              <a:rPr lang="zh-CN" altLang="en-US" dirty="0"/>
              <a:t>加入语音指令的实现上有可行性。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针对它们各自的特点和游戏规则，我们为其加入不同的语音指令。</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307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我将从以下几个方面进行介绍</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2</a:t>
            </a:fld>
            <a:endParaRPr lang="zh-CN" altLang="en-US"/>
          </a:p>
        </p:txBody>
      </p:sp>
    </p:spTree>
    <p:extLst>
      <p:ext uri="{BB962C8B-B14F-4D97-AF65-F5344CB8AC3E}">
        <p14:creationId xmlns:p14="http://schemas.microsoft.com/office/powerpoint/2010/main" val="3466232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在测试迭代阶段</a:t>
            </a:r>
            <a:endParaRPr lang="en-US" altLang="zh-CN" dirty="0"/>
          </a:p>
          <a:p>
            <a:pPr>
              <a:lnSpc>
                <a:spcPct val="150000"/>
              </a:lnSpc>
            </a:pPr>
            <a:r>
              <a:rPr lang="zh-CN" altLang="en-US" dirty="0"/>
              <a:t>我们先进行功能测试，查看</a:t>
            </a:r>
            <a:r>
              <a:rPr lang="zh-CN" altLang="en-US" sz="1200" dirty="0">
                <a:solidFill>
                  <a:schemeClr val="tx1">
                    <a:lumMod val="65000"/>
                    <a:lumOff val="35000"/>
                  </a:schemeClr>
                </a:solidFill>
              </a:rPr>
              <a:t>加入语音控制模块后，游戏逻辑是否正常，测试语音控制效果，游戏流畅度及体验感</a:t>
            </a:r>
            <a:endParaRPr lang="en-US" altLang="zh-CN" sz="1200" dirty="0">
              <a:solidFill>
                <a:schemeClr val="tx1">
                  <a:lumMod val="65000"/>
                  <a:lumOff val="35000"/>
                </a:schemeClr>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200" dirty="0">
                <a:solidFill>
                  <a:schemeClr val="tx1">
                    <a:lumMod val="65000"/>
                    <a:lumOff val="35000"/>
                  </a:schemeClr>
                </a:solidFill>
              </a:rPr>
              <a:t>随后使用</a:t>
            </a:r>
            <a:r>
              <a:rPr lang="en-US" altLang="zh-CN" sz="1200" dirty="0">
                <a:solidFill>
                  <a:schemeClr val="tx1">
                    <a:lumMod val="65000"/>
                    <a:lumOff val="35000"/>
                  </a:schemeClr>
                </a:solidFill>
              </a:rPr>
              <a:t>PyQt5</a:t>
            </a:r>
            <a:r>
              <a:rPr lang="zh-CN" altLang="en-US" sz="1200" dirty="0">
                <a:solidFill>
                  <a:schemeClr val="tx1">
                    <a:lumMod val="65000"/>
                    <a:lumOff val="35000"/>
                  </a:schemeClr>
                </a:solidFill>
              </a:rPr>
              <a:t>设计实现了游戏盒子的总入口界面，在这个界面进行游戏选择和系统退出。</a:t>
            </a:r>
          </a:p>
          <a:p>
            <a:pPr>
              <a:lnSpc>
                <a:spcPct val="150000"/>
              </a:lnSpc>
            </a:pPr>
            <a:r>
              <a:rPr lang="zh-CN" altLang="en-US" sz="1200" dirty="0">
                <a:solidFill>
                  <a:schemeClr val="tx1">
                    <a:lumMod val="65000"/>
                    <a:lumOff val="35000"/>
                  </a:schemeClr>
                </a:solidFill>
              </a:rPr>
              <a:t>最后在功能测试的基础上进行一些细节改进，例如使用“向上”指令比“上”准确度更高</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1271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3508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我们先来看看象棋联机游戏的测试效果</a:t>
            </a:r>
            <a:endParaRPr lang="en-US" altLang="zh-CN" dirty="0"/>
          </a:p>
          <a:p>
            <a:r>
              <a:rPr lang="en-US" altLang="zh-CN" dirty="0"/>
              <a:t>1. </a:t>
            </a:r>
            <a:r>
              <a:rPr lang="zh-CN" altLang="en-US" dirty="0"/>
              <a:t>双方玩家分别连接至同一服务器；</a:t>
            </a:r>
            <a:endParaRPr lang="en-US" altLang="zh-CN" dirty="0"/>
          </a:p>
          <a:p>
            <a:r>
              <a:rPr lang="en-US" altLang="zh-CN" dirty="0"/>
              <a:t>2. </a:t>
            </a:r>
            <a:r>
              <a:rPr lang="zh-CN" altLang="en-US" dirty="0"/>
              <a:t>进入游戏，输入游戏</a:t>
            </a:r>
            <a:r>
              <a:rPr lang="en-US" altLang="zh-CN" dirty="0"/>
              <a:t>ID</a:t>
            </a:r>
            <a:r>
              <a:rPr lang="zh-CN" altLang="en-US" dirty="0"/>
              <a:t>后，该玩家出现在用户列表中；</a:t>
            </a:r>
            <a:endParaRPr lang="en-US" altLang="zh-CN" dirty="0"/>
          </a:p>
          <a:p>
            <a:r>
              <a:rPr lang="en-US" altLang="zh-CN" dirty="0"/>
              <a:t>3. </a:t>
            </a:r>
            <a:r>
              <a:rPr lang="zh-CN" altLang="en-US" dirty="0"/>
              <a:t>选择空闲用户，向其发出邀请，对方接受后，开始对弈；</a:t>
            </a:r>
            <a:endParaRPr lang="en-US" altLang="zh-CN" dirty="0"/>
          </a:p>
          <a:p>
            <a:r>
              <a:rPr lang="en-US" altLang="zh-CN" dirty="0"/>
              <a:t>4. </a:t>
            </a:r>
            <a:r>
              <a:rPr lang="zh-CN" altLang="en-US" dirty="0"/>
              <a:t>下棋时语音指令如 “兵一进一” “炮二平五”。</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19846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cs typeface="+mn-ea"/>
                <a:sym typeface="+mn-lt"/>
              </a:rPr>
              <a:t>这是预约和逃跑的界面。</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22628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cs typeface="+mn-ea"/>
                <a:sym typeface="+mn-lt"/>
              </a:rPr>
              <a:t>我们再来看一下另外几个游戏的演示</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797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75000"/>
                    <a:lumOff val="25000"/>
                  </a:schemeClr>
                </a:solidFill>
              </a:rPr>
              <a:t>我们基本完成了开发目标，能够在游戏全程使用语音指令，延时在可接受范围内。</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游戏种类丰富，体量小，较为流畅，提供模式选择，如难度选择、单机联机。</a:t>
            </a:r>
            <a:endParaRPr lang="en-US" altLang="zh-CN" sz="1200" dirty="0">
              <a:solidFill>
                <a:schemeClr val="tx1">
                  <a:lumMod val="75000"/>
                  <a:lumOff val="25000"/>
                </a:schemeClr>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200" dirty="0">
                <a:solidFill>
                  <a:schemeClr val="tx1">
                    <a:lumMod val="75000"/>
                    <a:lumOff val="25000"/>
                  </a:schemeClr>
                </a:solidFill>
              </a:rPr>
              <a:t>但语音识别准确度不够高，改进方向是提高语音识别准确度，实现实时性要求更强的游戏。</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4601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我们的展示就到这里，谢谢大家。</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31873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44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3</a:t>
            </a:fld>
            <a:endParaRPr lang="zh-CN" altLang="en-US"/>
          </a:p>
        </p:txBody>
      </p:sp>
    </p:spTree>
    <p:extLst>
      <p:ext uri="{BB962C8B-B14F-4D97-AF65-F5344CB8AC3E}">
        <p14:creationId xmlns:p14="http://schemas.microsoft.com/office/powerpoint/2010/main" val="195076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这个游戏盒子集成了</a:t>
            </a:r>
            <a:r>
              <a:rPr lang="en-US" altLang="zh-CN" sz="1200" dirty="0">
                <a:solidFill>
                  <a:schemeClr val="tx1">
                    <a:lumMod val="75000"/>
                    <a:lumOff val="25000"/>
                  </a:schemeClr>
                </a:solidFill>
              </a:rPr>
              <a:t>6</a:t>
            </a:r>
            <a:r>
              <a:rPr lang="zh-CN" altLang="en-US" sz="1200" dirty="0">
                <a:solidFill>
                  <a:schemeClr val="tx1">
                    <a:lumMod val="75000"/>
                    <a:lumOff val="25000"/>
                  </a:schemeClr>
                </a:solidFill>
              </a:rPr>
              <a:t>个小游戏，它的特点是同时支持键鼠方式和语音控制方式进行游戏操作。</a:t>
            </a:r>
            <a:endParaRPr lang="en-US" altLang="zh-CN" sz="1200" dirty="0">
              <a:solidFill>
                <a:schemeClr val="tx1">
                  <a:lumMod val="75000"/>
                  <a:lumOff val="25000"/>
                </a:schemeClr>
              </a:solidFill>
            </a:endParaRPr>
          </a:p>
          <a:p>
            <a:pPr marL="0" indent="0">
              <a:lnSpc>
                <a:spcPct val="150000"/>
              </a:lnSpc>
              <a:buFont typeface="Arial" panose="020B0604020202020204" pitchFamily="34" charset="0"/>
              <a:buNone/>
            </a:pPr>
            <a:r>
              <a:rPr lang="zh-CN" altLang="en-US" sz="1200" dirty="0">
                <a:solidFill>
                  <a:schemeClr val="tx1">
                    <a:lumMod val="75000"/>
                    <a:lumOff val="25000"/>
                  </a:schemeClr>
                </a:solidFill>
              </a:rPr>
              <a:t>我们使用的语音是</a:t>
            </a:r>
            <a:r>
              <a:rPr lang="en-US" altLang="zh-CN" sz="1200" dirty="0">
                <a:solidFill>
                  <a:schemeClr val="tx1">
                    <a:lumMod val="75000"/>
                    <a:lumOff val="25000"/>
                  </a:schemeClr>
                </a:solidFill>
              </a:rPr>
              <a:t>Python</a:t>
            </a:r>
          </a:p>
          <a:p>
            <a:pPr marL="0" indent="0">
              <a:lnSpc>
                <a:spcPct val="150000"/>
              </a:lnSpc>
              <a:buFont typeface="Arial" panose="020B0604020202020204" pitchFamily="34" charset="0"/>
              <a:buNone/>
            </a:pPr>
            <a:r>
              <a:rPr lang="zh-CN" altLang="en-US" sz="1200" dirty="0">
                <a:solidFill>
                  <a:schemeClr val="tx1">
                    <a:lumMod val="75000"/>
                    <a:lumOff val="25000"/>
                  </a:schemeClr>
                </a:solidFill>
              </a:rPr>
              <a:t>另外我们用</a:t>
            </a:r>
            <a:r>
              <a:rPr lang="en-US" altLang="zh-CN" sz="1200" dirty="0" err="1">
                <a:solidFill>
                  <a:schemeClr val="tx1">
                    <a:lumMod val="75000"/>
                    <a:lumOff val="25000"/>
                  </a:schemeClr>
                </a:solidFill>
              </a:rPr>
              <a:t>Pygame</a:t>
            </a:r>
            <a:r>
              <a:rPr lang="zh-CN" altLang="en-US" sz="1200" dirty="0">
                <a:solidFill>
                  <a:schemeClr val="tx1">
                    <a:lumMod val="75000"/>
                    <a:lumOff val="25000"/>
                  </a:schemeClr>
                </a:solidFill>
              </a:rPr>
              <a:t>进行游戏编程，用百度的中文语音识别</a:t>
            </a:r>
            <a:r>
              <a:rPr lang="en-US" altLang="zh-CN" sz="1200" dirty="0" err="1">
                <a:solidFill>
                  <a:schemeClr val="tx1">
                    <a:lumMod val="75000"/>
                    <a:lumOff val="25000"/>
                  </a:schemeClr>
                </a:solidFill>
              </a:rPr>
              <a:t>api</a:t>
            </a:r>
            <a:r>
              <a:rPr lang="zh-CN" altLang="en-US" sz="1200" dirty="0">
                <a:solidFill>
                  <a:schemeClr val="tx1">
                    <a:lumMod val="75000"/>
                    <a:lumOff val="25000"/>
                  </a:schemeClr>
                </a:solidFill>
              </a:rPr>
              <a:t>进行语音识别。</a:t>
            </a:r>
          </a:p>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4</a:t>
            </a:fld>
            <a:endParaRPr lang="zh-CN" altLang="en-US"/>
          </a:p>
        </p:txBody>
      </p:sp>
    </p:spTree>
    <p:extLst>
      <p:ext uri="{BB962C8B-B14F-4D97-AF65-F5344CB8AC3E}">
        <p14:creationId xmlns:p14="http://schemas.microsoft.com/office/powerpoint/2010/main" val="177824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5</a:t>
            </a:fld>
            <a:endParaRPr lang="zh-CN" altLang="en-US"/>
          </a:p>
        </p:txBody>
      </p:sp>
    </p:spTree>
    <p:extLst>
      <p:ext uri="{BB962C8B-B14F-4D97-AF65-F5344CB8AC3E}">
        <p14:creationId xmlns:p14="http://schemas.microsoft.com/office/powerpoint/2010/main" val="89233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我们将多个经典小游戏集成到一个游戏盒子中，在原有的鼠标控制基础上，增加了语音控制功能。</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支持用户使用标准普通话和预先指定的标准语音指令操作游戏。</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并且可以方便地扩展更多游戏。</a:t>
            </a:r>
            <a:endParaRPr lang="en-US" altLang="zh-CN" sz="1200" dirty="0">
              <a:solidFill>
                <a:schemeClr val="tx1">
                  <a:lumMod val="75000"/>
                  <a:lumOff val="25000"/>
                </a:schemeClr>
              </a:solidFill>
            </a:endParaRPr>
          </a:p>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6</a:t>
            </a:fld>
            <a:endParaRPr lang="zh-CN" altLang="en-US"/>
          </a:p>
        </p:txBody>
      </p:sp>
    </p:spTree>
    <p:extLst>
      <p:ext uri="{BB962C8B-B14F-4D97-AF65-F5344CB8AC3E}">
        <p14:creationId xmlns:p14="http://schemas.microsoft.com/office/powerpoint/2010/main" val="2128393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7</a:t>
            </a:fld>
            <a:endParaRPr lang="zh-CN" altLang="en-US"/>
          </a:p>
        </p:txBody>
      </p:sp>
    </p:spTree>
    <p:extLst>
      <p:ext uri="{BB962C8B-B14F-4D97-AF65-F5344CB8AC3E}">
        <p14:creationId xmlns:p14="http://schemas.microsoft.com/office/powerpoint/2010/main" val="3552642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这是程序的总体流程图</a:t>
            </a:r>
            <a:endParaRPr lang="en-US" altLang="zh-CN" dirty="0"/>
          </a:p>
          <a:p>
            <a:r>
              <a:rPr lang="en-US" altLang="zh-CN" dirty="0"/>
              <a:t>1.</a:t>
            </a:r>
            <a:r>
              <a:rPr lang="zh-CN" altLang="en-US" dirty="0"/>
              <a:t>打开程序进入总</a:t>
            </a:r>
            <a:r>
              <a:rPr lang="en-US" altLang="zh-CN" dirty="0"/>
              <a:t>UI</a:t>
            </a:r>
            <a:r>
              <a:rPr lang="zh-CN" altLang="en-US" dirty="0"/>
              <a:t>界面，语音控制模块作为一个线程一直运行，用户可以同时使用语音控制与鼠标控制进行操作。</a:t>
            </a:r>
            <a:endParaRPr lang="en-US" altLang="zh-CN" dirty="0"/>
          </a:p>
          <a:p>
            <a:r>
              <a:rPr lang="en-US" altLang="zh-CN" dirty="0"/>
              <a:t>2.</a:t>
            </a:r>
            <a:r>
              <a:rPr lang="zh-CN" altLang="en-US" dirty="0"/>
              <a:t>用户进行游戏选择</a:t>
            </a:r>
            <a:endParaRPr lang="en-US" altLang="zh-CN" dirty="0"/>
          </a:p>
          <a:p>
            <a:r>
              <a:rPr lang="en-US" altLang="zh-CN" dirty="0"/>
              <a:t>3.</a:t>
            </a:r>
            <a:r>
              <a:rPr lang="zh-CN" altLang="en-US" dirty="0"/>
              <a:t>退出游戏后，返回总</a:t>
            </a:r>
            <a:r>
              <a:rPr lang="en-US" altLang="zh-CN" dirty="0"/>
              <a:t>UI</a:t>
            </a:r>
            <a:r>
              <a:rPr lang="zh-CN" altLang="en-US" dirty="0"/>
              <a:t>界面。</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8</a:t>
            </a:fld>
            <a:endParaRPr lang="zh-CN" altLang="en-US"/>
          </a:p>
        </p:txBody>
      </p:sp>
    </p:spTree>
    <p:extLst>
      <p:ext uri="{BB962C8B-B14F-4D97-AF65-F5344CB8AC3E}">
        <p14:creationId xmlns:p14="http://schemas.microsoft.com/office/powerpoint/2010/main" val="2253934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我们主要设计了语音模块，游戏模块，主界面模块，服务器及客户端模块这四个模块。</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9</a:t>
            </a:fld>
            <a:endParaRPr lang="zh-CN" altLang="en-US"/>
          </a:p>
        </p:txBody>
      </p:sp>
    </p:spTree>
    <p:extLst>
      <p:ext uri="{BB962C8B-B14F-4D97-AF65-F5344CB8AC3E}">
        <p14:creationId xmlns:p14="http://schemas.microsoft.com/office/powerpoint/2010/main" val="3324870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3369940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1378190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1750018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2517847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3764226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40735795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1462070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40300604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9348789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392059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7A2FA2F-A9CC-423B-941C-8468436BE216}" type="datetimeFigureOut">
              <a:rPr lang="zh-CN" altLang="en-US" smtClean="0"/>
              <a:pPr/>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3882173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2FA2F-A9CC-423B-941C-8468436BE216}" type="datetimeFigureOut">
              <a:rPr lang="zh-CN" altLang="en-US" smtClean="0"/>
              <a:pPr/>
              <a:t>2021/6/9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9416C5-FD9B-4A9F-8275-0074DFA4557F}" type="slidenum">
              <a:rPr lang="zh-CN" altLang="en-US" smtClean="0"/>
              <a:pPr/>
              <a:t>‹#›</a:t>
            </a:fld>
            <a:endParaRPr lang="zh-CN" altLang="en-US"/>
          </a:p>
        </p:txBody>
      </p:sp>
      <p:pic>
        <p:nvPicPr>
          <p:cNvPr id="7" name="图片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841" y="0"/>
            <a:ext cx="12186317" cy="6858000"/>
          </a:xfrm>
          <a:prstGeom prst="rect">
            <a:avLst/>
          </a:prstGeom>
        </p:spPr>
      </p:pic>
    </p:spTree>
    <p:extLst>
      <p:ext uri="{BB962C8B-B14F-4D97-AF65-F5344CB8AC3E}">
        <p14:creationId xmlns:p14="http://schemas.microsoft.com/office/powerpoint/2010/main" val="41917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hyperlink" Target="Chinese%20chess.mp4"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24.xml.rels><?xml version="1.0" encoding="UTF-8" standalone="yes"?>
<Relationships xmlns="http://schemas.openxmlformats.org/package/2006/relationships"><Relationship Id="rId3" Type="http://schemas.openxmlformats.org/officeDocument/2006/relationships/hyperlink" Target="&#20854;&#23427;&#28216;&#25103;.mp4"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b="10942"/>
          <a:stretch/>
        </p:blipFill>
        <p:spPr>
          <a:xfrm flipV="1">
            <a:off x="10559203" y="-19051"/>
            <a:ext cx="1632797" cy="2743168"/>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9272733" y="5279396"/>
            <a:ext cx="965677" cy="1235098"/>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1278989" y="489431"/>
            <a:ext cx="430658" cy="326069"/>
          </a:xfrm>
          <a:prstGeom prst="rect">
            <a:avLst/>
          </a:prstGeom>
        </p:spPr>
      </p:pic>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1" y="4098296"/>
            <a:ext cx="5540709" cy="2810216"/>
          </a:xfrm>
          <a:prstGeom prst="rect">
            <a:avLst/>
          </a:prstGeom>
        </p:spPr>
      </p:pic>
      <p:sp>
        <p:nvSpPr>
          <p:cNvPr id="16" name="文本框 15"/>
          <p:cNvSpPr txBox="1"/>
          <p:nvPr/>
        </p:nvSpPr>
        <p:spPr>
          <a:xfrm>
            <a:off x="4863211" y="4302549"/>
            <a:ext cx="6647974" cy="1015663"/>
          </a:xfrm>
          <a:prstGeom prst="rect">
            <a:avLst/>
          </a:prstGeom>
          <a:noFill/>
        </p:spPr>
        <p:txBody>
          <a:bodyPr wrap="none" rtlCol="0">
            <a:spAutoFit/>
          </a:bodyPr>
          <a:lstStyle/>
          <a:p>
            <a:r>
              <a:rPr lang="zh-CN" altLang="en-US" sz="2000" b="1" spc="600" dirty="0">
                <a:solidFill>
                  <a:schemeClr val="tx1">
                    <a:lumMod val="75000"/>
                    <a:lumOff val="25000"/>
                  </a:schemeClr>
                </a:solidFill>
              </a:rPr>
              <a:t>小组成员： </a:t>
            </a:r>
            <a:endParaRPr lang="en-US" altLang="zh-CN" sz="2000" b="1" spc="600" dirty="0">
              <a:solidFill>
                <a:schemeClr val="tx1">
                  <a:lumMod val="75000"/>
                  <a:lumOff val="25000"/>
                </a:schemeClr>
              </a:solidFill>
            </a:endParaRPr>
          </a:p>
          <a:p>
            <a:r>
              <a:rPr lang="en-US" altLang="zh-CN" sz="2000" b="1" spc="600" dirty="0">
                <a:solidFill>
                  <a:schemeClr val="tx1">
                    <a:lumMod val="75000"/>
                    <a:lumOff val="25000"/>
                  </a:schemeClr>
                </a:solidFill>
              </a:rPr>
              <a:t>           </a:t>
            </a:r>
            <a:r>
              <a:rPr lang="zh-CN" altLang="en-US" sz="2000" b="1" spc="600" dirty="0">
                <a:solidFill>
                  <a:schemeClr val="tx1">
                    <a:lumMod val="75000"/>
                    <a:lumOff val="25000"/>
                  </a:schemeClr>
                </a:solidFill>
              </a:rPr>
              <a:t>敖奕坤 陈贝 陈瀚嵩 </a:t>
            </a:r>
            <a:r>
              <a:rPr lang="en-US" altLang="zh-CN" sz="2000" b="1" spc="600" dirty="0">
                <a:solidFill>
                  <a:schemeClr val="tx1">
                    <a:lumMod val="75000"/>
                    <a:lumOff val="25000"/>
                  </a:schemeClr>
                </a:solidFill>
              </a:rPr>
              <a:t>       	</a:t>
            </a:r>
          </a:p>
          <a:p>
            <a:r>
              <a:rPr lang="zh-CN" altLang="en-US" sz="2000" b="1" spc="600" dirty="0">
                <a:solidFill>
                  <a:schemeClr val="tx1">
                    <a:lumMod val="75000"/>
                    <a:lumOff val="25000"/>
                  </a:schemeClr>
                </a:solidFill>
              </a:rPr>
              <a:t>           王妍 徐菡潞</a:t>
            </a:r>
            <a:endParaRPr lang="zh-CN" altLang="en-US" sz="2000" spc="600" dirty="0">
              <a:solidFill>
                <a:schemeClr val="tx1">
                  <a:lumMod val="75000"/>
                  <a:lumOff val="25000"/>
                </a:schemeClr>
              </a:solidFill>
            </a:endParaRPr>
          </a:p>
        </p:txBody>
      </p:sp>
      <p:sp>
        <p:nvSpPr>
          <p:cNvPr id="19" name="文本框 18"/>
          <p:cNvSpPr txBox="1"/>
          <p:nvPr/>
        </p:nvSpPr>
        <p:spPr>
          <a:xfrm>
            <a:off x="2335996" y="1722387"/>
            <a:ext cx="7520007" cy="987193"/>
          </a:xfrm>
          <a:prstGeom prst="rect">
            <a:avLst/>
          </a:prstGeom>
          <a:noFill/>
        </p:spPr>
        <p:txBody>
          <a:bodyPr wrap="none" rtlCol="0">
            <a:spAutoFit/>
          </a:bodyPr>
          <a:lstStyle/>
          <a:p>
            <a:pPr>
              <a:lnSpc>
                <a:spcPct val="150000"/>
              </a:lnSpc>
            </a:pPr>
            <a:r>
              <a:rPr lang="zh-CN" altLang="en-US" sz="4400" dirty="0">
                <a:latin typeface="+mj-ea"/>
                <a:ea typeface="+mj-ea"/>
              </a:rPr>
              <a:t>基于语音识别控制的游戏盒子</a:t>
            </a:r>
            <a:endParaRPr lang="zh-CN" altLang="en-US" sz="2400" dirty="0"/>
          </a:p>
        </p:txBody>
      </p:sp>
      <p:pic>
        <p:nvPicPr>
          <p:cNvPr id="3" name="[]Anaesthesia-Maximilian.wm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cstate="print"/>
          <a:stretch>
            <a:fillRect/>
          </a:stretch>
        </p:blipFill>
        <p:spPr>
          <a:xfrm>
            <a:off x="2773195" y="-1143000"/>
            <a:ext cx="609600" cy="609600"/>
          </a:xfrm>
          <a:prstGeom prst="rect">
            <a:avLst/>
          </a:prstGeom>
        </p:spPr>
      </p:pic>
    </p:spTree>
    <p:extLst>
      <p:ext uri="{BB962C8B-B14F-4D97-AF65-F5344CB8AC3E}">
        <p14:creationId xmlns:p14="http://schemas.microsoft.com/office/powerpoint/2010/main" val="12864250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3"/>
                </p:tgtEl>
              </p:cMediaNode>
            </p:audio>
          </p:childTnLst>
        </p:cTn>
      </p:par>
    </p:tnLst>
    <p:bldLst>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537971"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3.1</a:t>
            </a:r>
            <a:endParaRPr lang="zh-CN" altLang="en-US" sz="4400" b="1" dirty="0">
              <a:solidFill>
                <a:schemeClr val="tx1">
                  <a:lumMod val="75000"/>
                  <a:lumOff val="25000"/>
                </a:schemeClr>
              </a:solidFill>
            </a:endParaRPr>
          </a:p>
        </p:txBody>
      </p:sp>
      <p:sp>
        <p:nvSpPr>
          <p:cNvPr id="4" name="文本框 3"/>
          <p:cNvSpPr txBox="1"/>
          <p:nvPr/>
        </p:nvSpPr>
        <p:spPr>
          <a:xfrm>
            <a:off x="1439676" y="88011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语音模块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53" name="文本框 52">
            <a:extLst>
              <a:ext uri="{FF2B5EF4-FFF2-40B4-BE49-F238E27FC236}">
                <a16:creationId xmlns:a16="http://schemas.microsoft.com/office/drawing/2014/main" id="{9576550C-CB88-4070-9271-4E80CF4657F9}"/>
              </a:ext>
            </a:extLst>
          </p:cNvPr>
          <p:cNvSpPr txBox="1"/>
          <p:nvPr/>
        </p:nvSpPr>
        <p:spPr>
          <a:xfrm>
            <a:off x="9901779" y="485116"/>
            <a:ext cx="748923" cy="2800767"/>
          </a:xfrm>
          <a:prstGeom prst="rect">
            <a:avLst/>
          </a:prstGeom>
          <a:noFill/>
          <a:ln>
            <a:noFill/>
          </a:ln>
        </p:spPr>
        <p:txBody>
          <a:bodyPr wrap="none" rtlCol="0">
            <a:spAutoFit/>
          </a:bodyPr>
          <a:lstStyle/>
          <a:p>
            <a:r>
              <a:rPr lang="zh-CN" altLang="en-US" sz="4400" b="1" dirty="0">
                <a:solidFill>
                  <a:schemeClr val="tx1">
                    <a:lumMod val="75000"/>
                    <a:lumOff val="25000"/>
                  </a:schemeClr>
                </a:solidFill>
              </a:rPr>
              <a:t>结</a:t>
            </a:r>
            <a:endParaRPr lang="en-US" altLang="zh-CN" sz="4400" b="1" dirty="0">
              <a:solidFill>
                <a:schemeClr val="tx1">
                  <a:lumMod val="75000"/>
                  <a:lumOff val="25000"/>
                </a:schemeClr>
              </a:solidFill>
            </a:endParaRPr>
          </a:p>
          <a:p>
            <a:r>
              <a:rPr lang="zh-CN" altLang="en-US" sz="4400" b="1" dirty="0">
                <a:solidFill>
                  <a:schemeClr val="tx1">
                    <a:lumMod val="75000"/>
                    <a:lumOff val="25000"/>
                  </a:schemeClr>
                </a:solidFill>
              </a:rPr>
              <a:t>构</a:t>
            </a:r>
            <a:endParaRPr lang="en-US" altLang="zh-CN" sz="4400" b="1" dirty="0">
              <a:solidFill>
                <a:schemeClr val="tx1">
                  <a:lumMod val="75000"/>
                  <a:lumOff val="25000"/>
                </a:schemeClr>
              </a:solidFill>
            </a:endParaRPr>
          </a:p>
          <a:p>
            <a:r>
              <a:rPr lang="zh-CN" altLang="en-US" sz="4400" b="1" dirty="0">
                <a:solidFill>
                  <a:schemeClr val="tx1">
                    <a:lumMod val="75000"/>
                    <a:lumOff val="25000"/>
                  </a:schemeClr>
                </a:solidFill>
              </a:rPr>
              <a:t>设</a:t>
            </a:r>
            <a:endParaRPr lang="en-US" altLang="zh-CN" sz="4400" b="1" dirty="0">
              <a:solidFill>
                <a:schemeClr val="tx1">
                  <a:lumMod val="75000"/>
                  <a:lumOff val="25000"/>
                </a:schemeClr>
              </a:solidFill>
            </a:endParaRPr>
          </a:p>
          <a:p>
            <a:r>
              <a:rPr lang="zh-CN" altLang="en-US" sz="4400" b="1" dirty="0">
                <a:solidFill>
                  <a:schemeClr val="tx1">
                    <a:lumMod val="75000"/>
                    <a:lumOff val="25000"/>
                  </a:schemeClr>
                </a:solidFill>
              </a:rPr>
              <a:t>计</a:t>
            </a:r>
            <a:endParaRPr lang="en-US" altLang="zh-CN" sz="4400" b="1" dirty="0">
              <a:solidFill>
                <a:schemeClr val="tx1">
                  <a:lumMod val="75000"/>
                  <a:lumOff val="25000"/>
                </a:schemeClr>
              </a:solidFill>
            </a:endParaRPr>
          </a:p>
        </p:txBody>
      </p:sp>
      <p:pic>
        <p:nvPicPr>
          <p:cNvPr id="6" name="图片 5">
            <a:extLst>
              <a:ext uri="{FF2B5EF4-FFF2-40B4-BE49-F238E27FC236}">
                <a16:creationId xmlns:a16="http://schemas.microsoft.com/office/drawing/2014/main" id="{3501688B-5A3F-407F-8309-3FB18D037DAE}"/>
              </a:ext>
            </a:extLst>
          </p:cNvPr>
          <p:cNvPicPr>
            <a:picLocks noChangeAspect="1"/>
          </p:cNvPicPr>
          <p:nvPr/>
        </p:nvPicPr>
        <p:blipFill>
          <a:blip r:embed="rId7"/>
          <a:stretch>
            <a:fillRect/>
          </a:stretch>
        </p:blipFill>
        <p:spPr>
          <a:xfrm>
            <a:off x="3082382" y="1214891"/>
            <a:ext cx="5878286" cy="5468447"/>
          </a:xfrm>
          <a:prstGeom prst="rect">
            <a:avLst/>
          </a:prstGeom>
        </p:spPr>
      </p:pic>
    </p:spTree>
    <p:extLst>
      <p:ext uri="{BB962C8B-B14F-4D97-AF65-F5344CB8AC3E}">
        <p14:creationId xmlns:p14="http://schemas.microsoft.com/office/powerpoint/2010/main" val="25484530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543955"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3.1</a:t>
            </a:r>
            <a:endParaRPr lang="zh-CN" altLang="en-US" sz="4400" b="1" dirty="0">
              <a:solidFill>
                <a:schemeClr val="tx1">
                  <a:lumMod val="75000"/>
                  <a:lumOff val="25000"/>
                </a:schemeClr>
              </a:solidFill>
            </a:endParaRPr>
          </a:p>
        </p:txBody>
      </p:sp>
      <p:sp>
        <p:nvSpPr>
          <p:cNvPr id="4" name="文本框 3"/>
          <p:cNvSpPr txBox="1"/>
          <p:nvPr/>
        </p:nvSpPr>
        <p:spPr>
          <a:xfrm>
            <a:off x="1428061" y="88011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语音模块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cxnSp>
        <p:nvCxnSpPr>
          <p:cNvPr id="12" name="直接连接符 11"/>
          <p:cNvCxnSpPr>
            <a:cxnSpLocks/>
          </p:cNvCxnSpPr>
          <p:nvPr/>
        </p:nvCxnSpPr>
        <p:spPr>
          <a:xfrm>
            <a:off x="5715000" y="2021840"/>
            <a:ext cx="0" cy="3856745"/>
          </a:xfrm>
          <a:prstGeom prst="line">
            <a:avLst/>
          </a:prstGeom>
          <a:ln w="3175">
            <a:solidFill>
              <a:srgbClr val="00ADD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bwMode="auto">
          <a:xfrm>
            <a:off x="6096000" y="2022048"/>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14" name="文本框 13"/>
          <p:cNvSpPr txBox="1"/>
          <p:nvPr/>
        </p:nvSpPr>
        <p:spPr>
          <a:xfrm>
            <a:off x="6500788" y="1906265"/>
            <a:ext cx="3974171" cy="377026"/>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接口功能</a:t>
            </a:r>
            <a:r>
              <a:rPr lang="zh-CN" altLang="en-US" sz="1400" dirty="0">
                <a:solidFill>
                  <a:schemeClr val="tx1">
                    <a:lumMod val="65000"/>
                    <a:lumOff val="35000"/>
                  </a:schemeClr>
                </a:solidFill>
                <a:cs typeface="+mn-ea"/>
                <a:sym typeface="+mn-lt"/>
              </a:rPr>
              <a:t>：识别音频中的语音，转换成对应文字</a:t>
            </a:r>
          </a:p>
        </p:txBody>
      </p:sp>
      <p:sp>
        <p:nvSpPr>
          <p:cNvPr id="15" name="椭圆 14"/>
          <p:cNvSpPr/>
          <p:nvPr/>
        </p:nvSpPr>
        <p:spPr bwMode="auto">
          <a:xfrm>
            <a:off x="6086362" y="2665750"/>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16" name="文本框 15"/>
          <p:cNvSpPr txBox="1"/>
          <p:nvPr/>
        </p:nvSpPr>
        <p:spPr>
          <a:xfrm>
            <a:off x="6500788" y="2514592"/>
            <a:ext cx="3974171" cy="700192"/>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接口类型</a:t>
            </a:r>
            <a:r>
              <a:rPr lang="zh-CN" altLang="en-US" sz="1400" dirty="0">
                <a:solidFill>
                  <a:schemeClr val="tx1">
                    <a:lumMod val="65000"/>
                    <a:lumOff val="35000"/>
                  </a:schemeClr>
                </a:solidFill>
                <a:cs typeface="+mn-ea"/>
                <a:sym typeface="+mn-lt"/>
              </a:rPr>
              <a:t>：通过</a:t>
            </a:r>
            <a:r>
              <a:rPr lang="en-US" altLang="zh-CN" sz="1400" dirty="0">
                <a:solidFill>
                  <a:schemeClr val="tx1">
                    <a:lumMod val="65000"/>
                    <a:lumOff val="35000"/>
                  </a:schemeClr>
                </a:solidFill>
                <a:cs typeface="+mn-ea"/>
                <a:sym typeface="+mn-lt"/>
              </a:rPr>
              <a:t>REST API</a:t>
            </a:r>
            <a:r>
              <a:rPr lang="zh-CN" altLang="en-US" sz="1400" dirty="0">
                <a:solidFill>
                  <a:schemeClr val="tx1">
                    <a:lumMod val="65000"/>
                    <a:lumOff val="35000"/>
                  </a:schemeClr>
                </a:solidFill>
                <a:cs typeface="+mn-ea"/>
                <a:sym typeface="+mn-lt"/>
              </a:rPr>
              <a:t>的方式提供的通用的</a:t>
            </a:r>
            <a:r>
              <a:rPr lang="en-US" altLang="zh-CN" sz="1400" dirty="0">
                <a:solidFill>
                  <a:schemeClr val="tx1">
                    <a:lumMod val="65000"/>
                    <a:lumOff val="35000"/>
                  </a:schemeClr>
                </a:solidFill>
                <a:cs typeface="+mn-ea"/>
                <a:sym typeface="+mn-lt"/>
              </a:rPr>
              <a:t>HTTP</a:t>
            </a:r>
            <a:r>
              <a:rPr lang="zh-CN" altLang="en-US" sz="1400" dirty="0">
                <a:solidFill>
                  <a:schemeClr val="tx1">
                    <a:lumMod val="65000"/>
                    <a:lumOff val="35000"/>
                  </a:schemeClr>
                </a:solidFill>
                <a:cs typeface="+mn-ea"/>
                <a:sym typeface="+mn-lt"/>
              </a:rPr>
              <a:t>接口</a:t>
            </a:r>
          </a:p>
        </p:txBody>
      </p:sp>
      <p:sp>
        <p:nvSpPr>
          <p:cNvPr id="17" name="椭圆 16"/>
          <p:cNvSpPr/>
          <p:nvPr/>
        </p:nvSpPr>
        <p:spPr bwMode="auto">
          <a:xfrm>
            <a:off x="6096246" y="3612180"/>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18" name="文本框 17"/>
          <p:cNvSpPr txBox="1"/>
          <p:nvPr/>
        </p:nvSpPr>
        <p:spPr>
          <a:xfrm>
            <a:off x="6500788" y="3496397"/>
            <a:ext cx="3882724" cy="700192"/>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接口限制</a:t>
            </a:r>
            <a:r>
              <a:rPr lang="zh-CN" altLang="en-US" sz="1400" dirty="0">
                <a:solidFill>
                  <a:schemeClr val="tx1">
                    <a:lumMod val="65000"/>
                    <a:lumOff val="35000"/>
                  </a:schemeClr>
                </a:solidFill>
                <a:cs typeface="+mn-ea"/>
                <a:sym typeface="+mn-lt"/>
              </a:rPr>
              <a:t>：需要上传完整的录音文件，录音文件时长不超过</a:t>
            </a:r>
            <a:r>
              <a:rPr lang="en-US" altLang="zh-CN" sz="1400" dirty="0">
                <a:solidFill>
                  <a:schemeClr val="tx1">
                    <a:lumMod val="65000"/>
                    <a:lumOff val="35000"/>
                  </a:schemeClr>
                </a:solidFill>
                <a:cs typeface="+mn-ea"/>
                <a:sym typeface="+mn-lt"/>
              </a:rPr>
              <a:t>60</a:t>
            </a:r>
            <a:r>
              <a:rPr lang="zh-CN" altLang="en-US" sz="1400" dirty="0">
                <a:solidFill>
                  <a:schemeClr val="tx1">
                    <a:lumMod val="65000"/>
                    <a:lumOff val="35000"/>
                  </a:schemeClr>
                </a:solidFill>
                <a:cs typeface="+mn-ea"/>
                <a:sym typeface="+mn-lt"/>
              </a:rPr>
              <a:t>秒。</a:t>
            </a:r>
          </a:p>
        </p:txBody>
      </p:sp>
      <p:pic>
        <p:nvPicPr>
          <p:cNvPr id="11" name="图片 10">
            <a:extLst>
              <a:ext uri="{FF2B5EF4-FFF2-40B4-BE49-F238E27FC236}">
                <a16:creationId xmlns:a16="http://schemas.microsoft.com/office/drawing/2014/main" id="{9A842E95-A298-4993-A121-7F58123AE50F}"/>
              </a:ext>
            </a:extLst>
          </p:cNvPr>
          <p:cNvPicPr>
            <a:picLocks noChangeAspect="1"/>
          </p:cNvPicPr>
          <p:nvPr/>
        </p:nvPicPr>
        <p:blipFill>
          <a:blip r:embed="rId7"/>
          <a:stretch>
            <a:fillRect/>
          </a:stretch>
        </p:blipFill>
        <p:spPr>
          <a:xfrm>
            <a:off x="912955" y="3380392"/>
            <a:ext cx="4201767" cy="1238269"/>
          </a:xfrm>
          <a:prstGeom prst="rect">
            <a:avLst/>
          </a:prstGeom>
        </p:spPr>
      </p:pic>
      <p:sp>
        <p:nvSpPr>
          <p:cNvPr id="19" name="文本框 18">
            <a:extLst>
              <a:ext uri="{FF2B5EF4-FFF2-40B4-BE49-F238E27FC236}">
                <a16:creationId xmlns:a16="http://schemas.microsoft.com/office/drawing/2014/main" id="{C21524F6-7176-4026-BBCC-8451E11FD492}"/>
              </a:ext>
            </a:extLst>
          </p:cNvPr>
          <p:cNvSpPr txBox="1"/>
          <p:nvPr/>
        </p:nvSpPr>
        <p:spPr>
          <a:xfrm>
            <a:off x="1273597" y="2256361"/>
            <a:ext cx="3530133" cy="707886"/>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接口设计：</a:t>
            </a:r>
            <a:endParaRPr lang="en-US" altLang="zh-CN"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采用百度语音识别</a:t>
            </a:r>
            <a:r>
              <a:rPr lang="en-US" altLang="zh-CN"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API</a:t>
            </a:r>
            <a:endPar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p:txBody>
      </p:sp>
      <p:sp>
        <p:nvSpPr>
          <p:cNvPr id="21" name="椭圆 20">
            <a:extLst>
              <a:ext uri="{FF2B5EF4-FFF2-40B4-BE49-F238E27FC236}">
                <a16:creationId xmlns:a16="http://schemas.microsoft.com/office/drawing/2014/main" id="{50DC5642-7273-41A3-A114-CA55C487B97D}"/>
              </a:ext>
            </a:extLst>
          </p:cNvPr>
          <p:cNvSpPr/>
          <p:nvPr/>
        </p:nvSpPr>
        <p:spPr bwMode="auto">
          <a:xfrm>
            <a:off x="6096000" y="4585862"/>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22" name="文本框 21">
            <a:extLst>
              <a:ext uri="{FF2B5EF4-FFF2-40B4-BE49-F238E27FC236}">
                <a16:creationId xmlns:a16="http://schemas.microsoft.com/office/drawing/2014/main" id="{B2C43119-78A6-4776-BA52-2A2C0390FC70}"/>
              </a:ext>
            </a:extLst>
          </p:cNvPr>
          <p:cNvSpPr txBox="1"/>
          <p:nvPr/>
        </p:nvSpPr>
        <p:spPr>
          <a:xfrm>
            <a:off x="6500788" y="4475948"/>
            <a:ext cx="3882724" cy="377026"/>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支持音频格式</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pcm</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wav</a:t>
            </a:r>
            <a:r>
              <a:rPr lang="zh-CN" altLang="en-US" sz="1400" dirty="0">
                <a:solidFill>
                  <a:schemeClr val="tx1">
                    <a:lumMod val="65000"/>
                    <a:lumOff val="35000"/>
                  </a:schemeClr>
                </a:solidFill>
                <a:cs typeface="+mn-ea"/>
                <a:sym typeface="+mn-lt"/>
              </a:rPr>
              <a:t>、</a:t>
            </a:r>
            <a:r>
              <a:rPr lang="en-US" altLang="zh-CN" sz="1400" dirty="0" err="1">
                <a:solidFill>
                  <a:schemeClr val="tx1">
                    <a:lumMod val="65000"/>
                    <a:lumOff val="35000"/>
                  </a:schemeClr>
                </a:solidFill>
                <a:cs typeface="+mn-ea"/>
                <a:sym typeface="+mn-lt"/>
              </a:rPr>
              <a:t>amr</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m4a</a:t>
            </a:r>
            <a:endParaRPr lang="zh-CN" altLang="en-US" sz="1400" dirty="0">
              <a:solidFill>
                <a:schemeClr val="tx1">
                  <a:lumMod val="65000"/>
                  <a:lumOff val="35000"/>
                </a:schemeClr>
              </a:solidFill>
              <a:cs typeface="+mn-ea"/>
              <a:sym typeface="+mn-lt"/>
            </a:endParaRPr>
          </a:p>
        </p:txBody>
      </p:sp>
      <p:sp>
        <p:nvSpPr>
          <p:cNvPr id="24" name="椭圆 23">
            <a:extLst>
              <a:ext uri="{FF2B5EF4-FFF2-40B4-BE49-F238E27FC236}">
                <a16:creationId xmlns:a16="http://schemas.microsoft.com/office/drawing/2014/main" id="{8A59A842-3B90-4595-84B1-AC8426203841}"/>
              </a:ext>
            </a:extLst>
          </p:cNvPr>
          <p:cNvSpPr/>
          <p:nvPr/>
        </p:nvSpPr>
        <p:spPr bwMode="auto">
          <a:xfrm>
            <a:off x="6096000" y="5248116"/>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26" name="文本框 25">
            <a:extLst>
              <a:ext uri="{FF2B5EF4-FFF2-40B4-BE49-F238E27FC236}">
                <a16:creationId xmlns:a16="http://schemas.microsoft.com/office/drawing/2014/main" id="{85A3ADF2-BCB6-412C-8CCA-D9FE0D4D5C71}"/>
              </a:ext>
            </a:extLst>
          </p:cNvPr>
          <p:cNvSpPr txBox="1"/>
          <p:nvPr/>
        </p:nvSpPr>
        <p:spPr>
          <a:xfrm>
            <a:off x="6477001" y="5132333"/>
            <a:ext cx="3882724" cy="700192"/>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音频编码要求</a:t>
            </a:r>
            <a:r>
              <a:rPr lang="zh-CN" altLang="en-US" sz="1400" dirty="0">
                <a:solidFill>
                  <a:schemeClr val="tx1">
                    <a:lumMod val="65000"/>
                    <a:lumOff val="35000"/>
                  </a:schemeClr>
                </a:solidFill>
                <a:cs typeface="+mn-ea"/>
                <a:sym typeface="+mn-lt"/>
              </a:rPr>
              <a:t>：采样率</a:t>
            </a:r>
            <a:r>
              <a:rPr lang="en-US" altLang="zh-CN" sz="1400" dirty="0">
                <a:solidFill>
                  <a:schemeClr val="tx1">
                    <a:lumMod val="65000"/>
                    <a:lumOff val="35000"/>
                  </a:schemeClr>
                </a:solidFill>
                <a:cs typeface="+mn-ea"/>
                <a:sym typeface="+mn-lt"/>
              </a:rPr>
              <a:t>16000</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8000</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16bit</a:t>
            </a:r>
            <a:r>
              <a:rPr lang="zh-CN" altLang="en-US" sz="1400" dirty="0">
                <a:solidFill>
                  <a:schemeClr val="tx1">
                    <a:lumMod val="65000"/>
                    <a:lumOff val="35000"/>
                  </a:schemeClr>
                </a:solidFill>
                <a:cs typeface="+mn-ea"/>
                <a:sym typeface="+mn-lt"/>
              </a:rPr>
              <a:t>位深，单声道</a:t>
            </a:r>
          </a:p>
        </p:txBody>
      </p:sp>
    </p:spTree>
    <p:extLst>
      <p:ext uri="{BB962C8B-B14F-4D97-AF65-F5344CB8AC3E}">
        <p14:creationId xmlns:p14="http://schemas.microsoft.com/office/powerpoint/2010/main" val="27996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87469"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3.2</a:t>
            </a:r>
            <a:endParaRPr lang="zh-CN" altLang="en-US" sz="4400" b="1" dirty="0">
              <a:solidFill>
                <a:schemeClr val="tx1">
                  <a:lumMod val="75000"/>
                  <a:lumOff val="25000"/>
                </a:schemeClr>
              </a:solidFill>
            </a:endParaRPr>
          </a:p>
        </p:txBody>
      </p:sp>
      <p:sp>
        <p:nvSpPr>
          <p:cNvPr id="4" name="文本框 3"/>
          <p:cNvSpPr txBox="1"/>
          <p:nvPr/>
        </p:nvSpPr>
        <p:spPr>
          <a:xfrm>
            <a:off x="1423703" y="871932"/>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游戏模块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53" name="文本框 52">
            <a:extLst>
              <a:ext uri="{FF2B5EF4-FFF2-40B4-BE49-F238E27FC236}">
                <a16:creationId xmlns:a16="http://schemas.microsoft.com/office/drawing/2014/main" id="{9576550C-CB88-4070-9271-4E80CF4657F9}"/>
              </a:ext>
            </a:extLst>
          </p:cNvPr>
          <p:cNvSpPr txBox="1"/>
          <p:nvPr/>
        </p:nvSpPr>
        <p:spPr>
          <a:xfrm>
            <a:off x="7307435" y="563077"/>
            <a:ext cx="2634007" cy="769441"/>
          </a:xfrm>
          <a:prstGeom prst="rect">
            <a:avLst/>
          </a:prstGeom>
          <a:noFill/>
          <a:ln>
            <a:noFill/>
          </a:ln>
        </p:spPr>
        <p:txBody>
          <a:bodyPr wrap="square" rtlCol="0">
            <a:spAutoFit/>
          </a:bodyPr>
          <a:lstStyle/>
          <a:p>
            <a:r>
              <a:rPr lang="zh-CN" altLang="en-US" sz="4400" b="1" dirty="0">
                <a:solidFill>
                  <a:schemeClr val="tx1">
                    <a:lumMod val="75000"/>
                    <a:lumOff val="25000"/>
                  </a:schemeClr>
                </a:solidFill>
              </a:rPr>
              <a:t>结构设计</a:t>
            </a:r>
            <a:endParaRPr lang="en-US" altLang="zh-CN" sz="4400" b="1" dirty="0">
              <a:solidFill>
                <a:schemeClr val="tx1">
                  <a:lumMod val="75000"/>
                  <a:lumOff val="25000"/>
                </a:schemeClr>
              </a:solidFill>
            </a:endParaRPr>
          </a:p>
        </p:txBody>
      </p:sp>
      <p:sp>
        <p:nvSpPr>
          <p:cNvPr id="10" name="文本框 9">
            <a:extLst>
              <a:ext uri="{FF2B5EF4-FFF2-40B4-BE49-F238E27FC236}">
                <a16:creationId xmlns:a16="http://schemas.microsoft.com/office/drawing/2014/main" id="{A5D633D8-4C1E-4BA9-865E-CCE75F216B03}"/>
              </a:ext>
            </a:extLst>
          </p:cNvPr>
          <p:cNvSpPr txBox="1"/>
          <p:nvPr/>
        </p:nvSpPr>
        <p:spPr>
          <a:xfrm>
            <a:off x="3870251" y="1337999"/>
            <a:ext cx="7644810" cy="707886"/>
          </a:xfrm>
          <a:prstGeom prst="rect">
            <a:avLst/>
          </a:prstGeom>
          <a:noFill/>
        </p:spPr>
        <p:txBody>
          <a:bodyPr wrap="squar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本项目小游戏是借助</a:t>
            </a:r>
            <a:r>
              <a:rPr lang="en-US" altLang="zh-CN" sz="2000" b="1" spc="600" dirty="0" err="1">
                <a:solidFill>
                  <a:schemeClr val="tx1">
                    <a:lumMod val="75000"/>
                    <a:lumOff val="25000"/>
                  </a:schemeClr>
                </a:solidFill>
                <a:latin typeface="方正兰亭超细黑简体" panose="02000000000000000000" pitchFamily="2" charset="-122"/>
                <a:ea typeface="方正兰亭超细黑简体" panose="02000000000000000000" pitchFamily="2" charset="-122"/>
              </a:rPr>
              <a:t>pygame</a:t>
            </a: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库实现的。尽管六个游戏的内容各不相同，但他们的逻辑结构是一致的。</a:t>
            </a:r>
          </a:p>
        </p:txBody>
      </p:sp>
      <p:pic>
        <p:nvPicPr>
          <p:cNvPr id="5" name="图片 4">
            <a:extLst>
              <a:ext uri="{FF2B5EF4-FFF2-40B4-BE49-F238E27FC236}">
                <a16:creationId xmlns:a16="http://schemas.microsoft.com/office/drawing/2014/main" id="{7BE2B7B8-DEBD-4E08-821F-D61AC60FE826}"/>
              </a:ext>
            </a:extLst>
          </p:cNvPr>
          <p:cNvPicPr>
            <a:picLocks noChangeAspect="1"/>
          </p:cNvPicPr>
          <p:nvPr/>
        </p:nvPicPr>
        <p:blipFill>
          <a:blip r:embed="rId7"/>
          <a:stretch>
            <a:fillRect/>
          </a:stretch>
        </p:blipFill>
        <p:spPr>
          <a:xfrm>
            <a:off x="1725188" y="2427163"/>
            <a:ext cx="7531811" cy="3689616"/>
          </a:xfrm>
          <a:prstGeom prst="rect">
            <a:avLst/>
          </a:prstGeom>
        </p:spPr>
      </p:pic>
    </p:spTree>
    <p:extLst>
      <p:ext uri="{BB962C8B-B14F-4D97-AF65-F5344CB8AC3E}">
        <p14:creationId xmlns:p14="http://schemas.microsoft.com/office/powerpoint/2010/main" val="203507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59577"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3.2</a:t>
            </a:r>
            <a:endParaRPr lang="zh-CN" altLang="en-US" sz="4400" b="1" dirty="0">
              <a:solidFill>
                <a:schemeClr val="tx1">
                  <a:lumMod val="75000"/>
                  <a:lumOff val="25000"/>
                </a:schemeClr>
              </a:solidFill>
            </a:endParaRPr>
          </a:p>
        </p:txBody>
      </p:sp>
      <p:sp>
        <p:nvSpPr>
          <p:cNvPr id="4" name="文本框 3"/>
          <p:cNvSpPr txBox="1"/>
          <p:nvPr/>
        </p:nvSpPr>
        <p:spPr>
          <a:xfrm>
            <a:off x="1429714" y="891481"/>
            <a:ext cx="1518364" cy="400110"/>
          </a:xfrm>
          <a:prstGeom prst="rect">
            <a:avLst/>
          </a:prstGeom>
          <a:noFill/>
        </p:spPr>
        <p:txBody>
          <a:bodyPr wrap="none" rtlCol="0">
            <a:spAutoFit/>
          </a:bodyPr>
          <a:lstStyle/>
          <a:p>
            <a:pP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游戏模块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8" name="Oval 22"/>
          <p:cNvSpPr>
            <a:spLocks noChangeArrowheads="1"/>
          </p:cNvSpPr>
          <p:nvPr/>
        </p:nvSpPr>
        <p:spPr bwMode="auto">
          <a:xfrm>
            <a:off x="4076286" y="1973542"/>
            <a:ext cx="1302980" cy="1302141"/>
          </a:xfrm>
          <a:prstGeom prst="ellipse">
            <a:avLst/>
          </a:prstGeom>
          <a:solidFill>
            <a:srgbClr val="EEEEEE"/>
          </a:solidFill>
          <a:ln>
            <a:solidFill>
              <a:srgbClr val="D65980"/>
            </a:solidFill>
          </a:ln>
          <a:effectLst>
            <a:innerShdw blurRad="88900">
              <a:schemeClr val="tx1">
                <a:lumMod val="85000"/>
                <a:lumOff val="15000"/>
              </a:schemeClr>
            </a:innerShdw>
          </a:effectLst>
        </p:spPr>
        <p:txBody>
          <a:bodyPr vert="horz" wrap="square" lIns="75493" tIns="37746" rIns="75493" bIns="37746" numCol="1" anchor="ctr" anchorCtr="0" compatLnSpc="1">
            <a:prstTxWarp prst="textNoShape">
              <a:avLst/>
            </a:prstTxWarp>
          </a:bodyPr>
          <a:lstStyle/>
          <a:p>
            <a:pPr algn="ctr"/>
            <a:endParaRPr lang="zh-CN" altLang="en-US" sz="2800" b="1" baseline="-3000" dirty="0">
              <a:solidFill>
                <a:srgbClr val="FFC000"/>
              </a:solidFill>
              <a:latin typeface="微软雅黑" pitchFamily="34" charset="-122"/>
              <a:ea typeface="微软雅黑" pitchFamily="34" charset="-122"/>
            </a:endParaRPr>
          </a:p>
        </p:txBody>
      </p:sp>
      <p:sp>
        <p:nvSpPr>
          <p:cNvPr id="29" name="Line 23"/>
          <p:cNvSpPr>
            <a:spLocks noChangeShapeType="1"/>
          </p:cNvSpPr>
          <p:nvPr/>
        </p:nvSpPr>
        <p:spPr bwMode="auto">
          <a:xfrm flipH="1">
            <a:off x="913345" y="2626261"/>
            <a:ext cx="3162941" cy="0"/>
          </a:xfrm>
          <a:prstGeom prst="line">
            <a:avLst/>
          </a:prstGeom>
          <a:noFill/>
          <a:ln w="5" cap="flat">
            <a:solidFill>
              <a:schemeClr val="tx1">
                <a:lumMod val="75000"/>
                <a:lumOff val="25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0" name="Freeform 24"/>
          <p:cNvSpPr>
            <a:spLocks noEditPoints="1"/>
          </p:cNvSpPr>
          <p:nvPr/>
        </p:nvSpPr>
        <p:spPr bwMode="auto">
          <a:xfrm>
            <a:off x="3120546" y="2448248"/>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BE084E"/>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1" name="Freeform 25"/>
          <p:cNvSpPr>
            <a:spLocks noEditPoints="1"/>
          </p:cNvSpPr>
          <p:nvPr/>
        </p:nvSpPr>
        <p:spPr bwMode="auto">
          <a:xfrm>
            <a:off x="2260711" y="2448248"/>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D65980"/>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2" name="Freeform 26"/>
          <p:cNvSpPr>
            <a:spLocks noEditPoints="1"/>
          </p:cNvSpPr>
          <p:nvPr/>
        </p:nvSpPr>
        <p:spPr bwMode="auto">
          <a:xfrm>
            <a:off x="1404184" y="2448248"/>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F3AA99"/>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3" name="Freeform 27"/>
          <p:cNvSpPr>
            <a:spLocks/>
          </p:cNvSpPr>
          <p:nvPr/>
        </p:nvSpPr>
        <p:spPr bwMode="auto">
          <a:xfrm>
            <a:off x="3212767" y="2791987"/>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BE084E"/>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4" name="Freeform 28"/>
          <p:cNvSpPr>
            <a:spLocks/>
          </p:cNvSpPr>
          <p:nvPr/>
        </p:nvSpPr>
        <p:spPr bwMode="auto">
          <a:xfrm>
            <a:off x="2346695" y="2728455"/>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D65980"/>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5" name="Freeform 29"/>
          <p:cNvSpPr>
            <a:spLocks/>
          </p:cNvSpPr>
          <p:nvPr/>
        </p:nvSpPr>
        <p:spPr bwMode="auto">
          <a:xfrm>
            <a:off x="1490168" y="2728454"/>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F3AA99"/>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6" name="TextBox 17"/>
          <p:cNvSpPr txBox="1"/>
          <p:nvPr/>
        </p:nvSpPr>
        <p:spPr>
          <a:xfrm>
            <a:off x="5033932" y="3595914"/>
            <a:ext cx="558021" cy="768726"/>
          </a:xfrm>
          <a:prstGeom prst="rect">
            <a:avLst/>
          </a:prstGeom>
          <a:noFill/>
        </p:spPr>
        <p:txBody>
          <a:bodyPr wrap="none" lIns="75493" tIns="37746" rIns="75493" bIns="37746" rtlCol="0" anchor="ctr">
            <a:spAutoFit/>
          </a:bodyPr>
          <a:lstStyle/>
          <a:p>
            <a:r>
              <a:rPr lang="en-US" altLang="zh-CN" sz="4500" dirty="0">
                <a:solidFill>
                  <a:srgbClr val="BE084E"/>
                </a:solidFill>
                <a:ea typeface="微软雅黑" pitchFamily="34" charset="-122"/>
              </a:rPr>
              <a:t>A</a:t>
            </a:r>
            <a:endParaRPr lang="zh-CN" altLang="en-US" sz="4500" dirty="0">
              <a:solidFill>
                <a:srgbClr val="BE084E"/>
              </a:solidFill>
              <a:ea typeface="微软雅黑" pitchFamily="34" charset="-122"/>
            </a:endParaRPr>
          </a:p>
        </p:txBody>
      </p:sp>
      <p:sp>
        <p:nvSpPr>
          <p:cNvPr id="37" name="TextBox 18"/>
          <p:cNvSpPr txBox="1"/>
          <p:nvPr/>
        </p:nvSpPr>
        <p:spPr>
          <a:xfrm>
            <a:off x="5033932" y="4458170"/>
            <a:ext cx="537181" cy="768726"/>
          </a:xfrm>
          <a:prstGeom prst="rect">
            <a:avLst/>
          </a:prstGeom>
          <a:noFill/>
        </p:spPr>
        <p:txBody>
          <a:bodyPr wrap="none" lIns="75493" tIns="37746" rIns="75493" bIns="37746" rtlCol="0" anchor="ctr">
            <a:spAutoFit/>
          </a:bodyPr>
          <a:lstStyle/>
          <a:p>
            <a:r>
              <a:rPr lang="en-US" altLang="zh-CN" sz="4500" dirty="0">
                <a:solidFill>
                  <a:srgbClr val="D65980"/>
                </a:solidFill>
                <a:ea typeface="微软雅黑" pitchFamily="34" charset="-122"/>
              </a:rPr>
              <a:t>B</a:t>
            </a:r>
            <a:endParaRPr lang="zh-CN" altLang="en-US" sz="4500" dirty="0">
              <a:solidFill>
                <a:srgbClr val="D65980"/>
              </a:solidFill>
              <a:ea typeface="微软雅黑" pitchFamily="34" charset="-122"/>
            </a:endParaRPr>
          </a:p>
        </p:txBody>
      </p:sp>
      <p:sp>
        <p:nvSpPr>
          <p:cNvPr id="38" name="TextBox 19"/>
          <p:cNvSpPr txBox="1"/>
          <p:nvPr/>
        </p:nvSpPr>
        <p:spPr>
          <a:xfrm>
            <a:off x="5033931" y="5363033"/>
            <a:ext cx="569241" cy="768726"/>
          </a:xfrm>
          <a:prstGeom prst="rect">
            <a:avLst/>
          </a:prstGeom>
          <a:noFill/>
        </p:spPr>
        <p:txBody>
          <a:bodyPr wrap="none" lIns="75493" tIns="37746" rIns="75493" bIns="37746" rtlCol="0" anchor="ctr">
            <a:spAutoFit/>
          </a:bodyPr>
          <a:lstStyle/>
          <a:p>
            <a:r>
              <a:rPr lang="en-US" altLang="zh-CN" sz="4500" dirty="0">
                <a:solidFill>
                  <a:srgbClr val="F3AA99"/>
                </a:solidFill>
                <a:ea typeface="微软雅黑" pitchFamily="34" charset="-122"/>
              </a:rPr>
              <a:t>C</a:t>
            </a:r>
            <a:endParaRPr lang="zh-CN" altLang="en-US" sz="4500" dirty="0">
              <a:solidFill>
                <a:srgbClr val="F3AA99"/>
              </a:solidFill>
              <a:ea typeface="微软雅黑" pitchFamily="34" charset="-122"/>
            </a:endParaRPr>
          </a:p>
        </p:txBody>
      </p:sp>
      <p:sp>
        <p:nvSpPr>
          <p:cNvPr id="42" name="文本框 41"/>
          <p:cNvSpPr txBox="1"/>
          <p:nvPr/>
        </p:nvSpPr>
        <p:spPr>
          <a:xfrm>
            <a:off x="4303709" y="2240351"/>
            <a:ext cx="877163" cy="830997"/>
          </a:xfrm>
          <a:prstGeom prst="rect">
            <a:avLst/>
          </a:prstGeom>
          <a:noFill/>
        </p:spPr>
        <p:txBody>
          <a:bodyPr wrap="none" rtlCol="0">
            <a:spAutoFit/>
          </a:bodyPr>
          <a:lstStyle/>
          <a:p>
            <a:pPr algn="ctr"/>
            <a:r>
              <a:rPr lang="zh-CN" altLang="en-US" sz="2400" b="1" spc="300" dirty="0">
                <a:solidFill>
                  <a:schemeClr val="tx1">
                    <a:lumMod val="85000"/>
                    <a:lumOff val="15000"/>
                  </a:schemeClr>
                </a:solidFill>
                <a:latin typeface="+mn-ea"/>
              </a:rPr>
              <a:t>人机</a:t>
            </a:r>
            <a:endParaRPr lang="en-US" altLang="zh-CN" sz="2400" b="1" spc="300" dirty="0">
              <a:solidFill>
                <a:schemeClr val="tx1">
                  <a:lumMod val="85000"/>
                  <a:lumOff val="15000"/>
                </a:schemeClr>
              </a:solidFill>
              <a:latin typeface="+mn-ea"/>
            </a:endParaRPr>
          </a:p>
          <a:p>
            <a:pPr algn="ctr"/>
            <a:r>
              <a:rPr lang="zh-CN" altLang="en-US" sz="2400" b="1" spc="300" dirty="0">
                <a:solidFill>
                  <a:schemeClr val="tx1">
                    <a:lumMod val="85000"/>
                    <a:lumOff val="15000"/>
                  </a:schemeClr>
                </a:solidFill>
                <a:latin typeface="+mn-ea"/>
              </a:rPr>
              <a:t>接口</a:t>
            </a:r>
          </a:p>
        </p:txBody>
      </p:sp>
      <p:sp>
        <p:nvSpPr>
          <p:cNvPr id="43" name="Rectangle 72"/>
          <p:cNvSpPr/>
          <p:nvPr/>
        </p:nvSpPr>
        <p:spPr>
          <a:xfrm>
            <a:off x="5653386" y="3625976"/>
            <a:ext cx="4616064" cy="70019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游戏模块需要与用户交互，接收用户的指令，执行相应命令。</a:t>
            </a:r>
            <a:r>
              <a:rPr lang="en-US" altLang="zh-CN" sz="1400" dirty="0" err="1">
                <a:solidFill>
                  <a:schemeClr val="tx1">
                    <a:lumMod val="75000"/>
                    <a:lumOff val="25000"/>
                  </a:schemeClr>
                </a:solidFill>
              </a:rPr>
              <a:t>pygame</a:t>
            </a:r>
            <a:r>
              <a:rPr lang="zh-CN" altLang="en-US" sz="1400" dirty="0">
                <a:solidFill>
                  <a:schemeClr val="tx1">
                    <a:lumMod val="75000"/>
                    <a:lumOff val="25000"/>
                  </a:schemeClr>
                </a:solidFill>
              </a:rPr>
              <a:t>使用</a:t>
            </a:r>
            <a:r>
              <a:rPr lang="en-US" altLang="zh-CN" sz="1400" dirty="0">
                <a:solidFill>
                  <a:schemeClr val="tx1">
                    <a:lumMod val="75000"/>
                    <a:lumOff val="25000"/>
                  </a:schemeClr>
                </a:solidFill>
              </a:rPr>
              <a:t>event</a:t>
            </a:r>
            <a:r>
              <a:rPr lang="zh-CN" altLang="en-US" sz="1400" dirty="0">
                <a:solidFill>
                  <a:schemeClr val="tx1">
                    <a:lumMod val="75000"/>
                    <a:lumOff val="25000"/>
                  </a:schemeClr>
                </a:solidFill>
              </a:rPr>
              <a:t>属性实现用户交互的功能。</a:t>
            </a:r>
          </a:p>
        </p:txBody>
      </p:sp>
      <p:sp>
        <p:nvSpPr>
          <p:cNvPr id="44" name="Rectangle 72"/>
          <p:cNvSpPr/>
          <p:nvPr/>
        </p:nvSpPr>
        <p:spPr>
          <a:xfrm>
            <a:off x="5653386" y="4473201"/>
            <a:ext cx="4616064" cy="1023357"/>
          </a:xfrm>
          <a:prstGeom prst="rect">
            <a:avLst/>
          </a:prstGeom>
        </p:spPr>
        <p:txBody>
          <a:bodyPr wrap="square">
            <a:spAutoFit/>
          </a:bodyPr>
          <a:lstStyle/>
          <a:p>
            <a:pPr>
              <a:lnSpc>
                <a:spcPct val="150000"/>
              </a:lnSpc>
            </a:pPr>
            <a:r>
              <a:rPr lang="en-US" altLang="zh-CN" sz="1400" dirty="0" err="1">
                <a:solidFill>
                  <a:schemeClr val="tx1">
                    <a:lumMod val="75000"/>
                    <a:lumOff val="25000"/>
                  </a:schemeClr>
                </a:solidFill>
              </a:rPr>
              <a:t>pygame</a:t>
            </a:r>
            <a:r>
              <a:rPr lang="zh-CN" altLang="en-US" sz="1400" dirty="0">
                <a:solidFill>
                  <a:schemeClr val="tx1">
                    <a:lumMod val="75000"/>
                    <a:lumOff val="25000"/>
                  </a:schemeClr>
                </a:solidFill>
              </a:rPr>
              <a:t>的</a:t>
            </a:r>
            <a:r>
              <a:rPr lang="en-US" altLang="zh-CN" sz="1400" dirty="0">
                <a:solidFill>
                  <a:schemeClr val="tx1">
                    <a:lumMod val="75000"/>
                    <a:lumOff val="25000"/>
                  </a:schemeClr>
                </a:solidFill>
              </a:rPr>
              <a:t>event</a:t>
            </a:r>
            <a:r>
              <a:rPr lang="zh-CN" altLang="en-US" sz="1400" dirty="0">
                <a:solidFill>
                  <a:schemeClr val="tx1">
                    <a:lumMod val="75000"/>
                    <a:lumOff val="25000"/>
                  </a:schemeClr>
                </a:solidFill>
              </a:rPr>
              <a:t>属性相当于一个队列，当有事件发生时，使用</a:t>
            </a:r>
            <a:r>
              <a:rPr lang="en-US" altLang="zh-CN" sz="1400" dirty="0">
                <a:solidFill>
                  <a:schemeClr val="tx1">
                    <a:lumMod val="75000"/>
                    <a:lumOff val="25000"/>
                  </a:schemeClr>
                </a:solidFill>
              </a:rPr>
              <a:t>get</a:t>
            </a:r>
            <a:r>
              <a:rPr lang="zh-CN" altLang="en-US" sz="1400" dirty="0">
                <a:solidFill>
                  <a:schemeClr val="tx1">
                    <a:lumMod val="75000"/>
                    <a:lumOff val="25000"/>
                  </a:schemeClr>
                </a:solidFill>
              </a:rPr>
              <a:t>方法获取该事件，匹配事件的类型，执行相应的指令。</a:t>
            </a:r>
          </a:p>
        </p:txBody>
      </p:sp>
      <p:sp>
        <p:nvSpPr>
          <p:cNvPr id="45" name="Rectangle 72"/>
          <p:cNvSpPr/>
          <p:nvPr/>
        </p:nvSpPr>
        <p:spPr>
          <a:xfrm>
            <a:off x="5653386" y="5568869"/>
            <a:ext cx="4616064" cy="377026"/>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用户可以自己定义事件的类型并调用</a:t>
            </a:r>
            <a:r>
              <a:rPr lang="en-US" altLang="zh-CN" sz="1400" dirty="0">
                <a:solidFill>
                  <a:schemeClr val="tx1">
                    <a:lumMod val="75000"/>
                    <a:lumOff val="25000"/>
                  </a:schemeClr>
                </a:solidFill>
              </a:rPr>
              <a:t>post</a:t>
            </a:r>
            <a:r>
              <a:rPr lang="zh-CN" altLang="en-US" sz="1400" dirty="0">
                <a:solidFill>
                  <a:schemeClr val="tx1">
                    <a:lumMod val="75000"/>
                    <a:lumOff val="25000"/>
                  </a:schemeClr>
                </a:solidFill>
              </a:rPr>
              <a:t>方法触发该事件。</a:t>
            </a:r>
          </a:p>
        </p:txBody>
      </p:sp>
      <p:sp>
        <p:nvSpPr>
          <p:cNvPr id="24" name="文本框 23">
            <a:extLst>
              <a:ext uri="{FF2B5EF4-FFF2-40B4-BE49-F238E27FC236}">
                <a16:creationId xmlns:a16="http://schemas.microsoft.com/office/drawing/2014/main" id="{4E55DF2D-2AD7-42FB-8A04-856846AAA09A}"/>
              </a:ext>
            </a:extLst>
          </p:cNvPr>
          <p:cNvSpPr txBox="1"/>
          <p:nvPr/>
        </p:nvSpPr>
        <p:spPr>
          <a:xfrm>
            <a:off x="7961418" y="595290"/>
            <a:ext cx="2441694" cy="769441"/>
          </a:xfrm>
          <a:prstGeom prst="rect">
            <a:avLst/>
          </a:prstGeom>
          <a:noFill/>
          <a:ln>
            <a:noFill/>
          </a:ln>
        </p:spPr>
        <p:txBody>
          <a:bodyPr wrap="none" rtlCol="0">
            <a:spAutoFit/>
          </a:bodyPr>
          <a:lstStyle/>
          <a:p>
            <a:r>
              <a:rPr lang="zh-CN" altLang="en-US" sz="4400" b="1" dirty="0">
                <a:solidFill>
                  <a:schemeClr val="tx1">
                    <a:lumMod val="75000"/>
                    <a:lumOff val="25000"/>
                  </a:schemeClr>
                </a:solidFill>
              </a:rPr>
              <a:t>接口设计</a:t>
            </a:r>
          </a:p>
        </p:txBody>
      </p:sp>
    </p:spTree>
    <p:extLst>
      <p:ext uri="{BB962C8B-B14F-4D97-AF65-F5344CB8AC3E}">
        <p14:creationId xmlns:p14="http://schemas.microsoft.com/office/powerpoint/2010/main" val="35706491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right)">
                                      <p:cBhvr>
                                        <p:cTn id="13" dur="500"/>
                                        <p:tgtEl>
                                          <p:spTgt spid="29"/>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 calcmode="lin" valueType="num">
                                      <p:cBhvr>
                                        <p:cTn id="19" dur="500" fill="hold"/>
                                        <p:tgtEl>
                                          <p:spTgt spid="30"/>
                                        </p:tgtEl>
                                        <p:attrNameLst>
                                          <p:attrName>style.rotation</p:attrName>
                                        </p:attrNameLst>
                                      </p:cBhvr>
                                      <p:tavLst>
                                        <p:tav tm="0">
                                          <p:val>
                                            <p:fltVal val="360"/>
                                          </p:val>
                                        </p:tav>
                                        <p:tav tm="100000">
                                          <p:val>
                                            <p:fltVal val="0"/>
                                          </p:val>
                                        </p:tav>
                                      </p:tavLst>
                                    </p:anim>
                                    <p:animEffect transition="in" filter="fade">
                                      <p:cBhvr>
                                        <p:cTn id="20" dur="500"/>
                                        <p:tgtEl>
                                          <p:spTgt spid="30"/>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 calcmode="lin" valueType="num">
                                      <p:cBhvr>
                                        <p:cTn id="25" dur="500" fill="hold"/>
                                        <p:tgtEl>
                                          <p:spTgt spid="31"/>
                                        </p:tgtEl>
                                        <p:attrNameLst>
                                          <p:attrName>style.rotation</p:attrName>
                                        </p:attrNameLst>
                                      </p:cBhvr>
                                      <p:tavLst>
                                        <p:tav tm="0">
                                          <p:val>
                                            <p:fltVal val="360"/>
                                          </p:val>
                                        </p:tav>
                                        <p:tav tm="100000">
                                          <p:val>
                                            <p:fltVal val="0"/>
                                          </p:val>
                                        </p:tav>
                                      </p:tavLst>
                                    </p:anim>
                                    <p:animEffect transition="in" filter="fade">
                                      <p:cBhvr>
                                        <p:cTn id="26" dur="500"/>
                                        <p:tgtEl>
                                          <p:spTgt spid="3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 calcmode="lin" valueType="num">
                                      <p:cBhvr>
                                        <p:cTn id="31" dur="500" fill="hold"/>
                                        <p:tgtEl>
                                          <p:spTgt spid="32"/>
                                        </p:tgtEl>
                                        <p:attrNameLst>
                                          <p:attrName>style.rotation</p:attrName>
                                        </p:attrNameLst>
                                      </p:cBhvr>
                                      <p:tavLst>
                                        <p:tav tm="0">
                                          <p:val>
                                            <p:fltVal val="360"/>
                                          </p:val>
                                        </p:tav>
                                        <p:tav tm="100000">
                                          <p:val>
                                            <p:fltVal val="0"/>
                                          </p:val>
                                        </p:tav>
                                      </p:tavLst>
                                    </p:anim>
                                    <p:animEffect transition="in" filter="fade">
                                      <p:cBhvr>
                                        <p:cTn id="32" dur="500"/>
                                        <p:tgtEl>
                                          <p:spTgt spid="32"/>
                                        </p:tgtEl>
                                      </p:cBhvr>
                                    </p:animEffect>
                                  </p:childTnLst>
                                </p:cTn>
                              </p:par>
                            </p:childTnLst>
                          </p:cTn>
                        </p:par>
                        <p:par>
                          <p:cTn id="33" fill="hold">
                            <p:stCondLst>
                              <p:cond delay="1900"/>
                            </p:stCondLst>
                            <p:childTnLst>
                              <p:par>
                                <p:cTn id="34" presetID="22" presetClass="entr" presetSubtype="8"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par>
                          <p:cTn id="37" fill="hold">
                            <p:stCondLst>
                              <p:cond delay="2400"/>
                            </p:stCondLst>
                            <p:childTnLst>
                              <p:par>
                                <p:cTn id="38" presetID="45"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anim calcmode="lin" valueType="num">
                                      <p:cBhvr>
                                        <p:cTn id="41" dur="500" fill="hold"/>
                                        <p:tgtEl>
                                          <p:spTgt spid="36"/>
                                        </p:tgtEl>
                                        <p:attrNameLst>
                                          <p:attrName>ppt_w</p:attrName>
                                        </p:attrNameLst>
                                      </p:cBhvr>
                                      <p:tavLst>
                                        <p:tav tm="0" fmla="#ppt_w*sin(2.5*pi*$)">
                                          <p:val>
                                            <p:fltVal val="0"/>
                                          </p:val>
                                        </p:tav>
                                        <p:tav tm="100000">
                                          <p:val>
                                            <p:fltVal val="1"/>
                                          </p:val>
                                        </p:tav>
                                      </p:tavLst>
                                    </p:anim>
                                    <p:anim calcmode="lin" valueType="num">
                                      <p:cBhvr>
                                        <p:cTn id="42" dur="500" fill="hold"/>
                                        <p:tgtEl>
                                          <p:spTgt spid="36"/>
                                        </p:tgtEl>
                                        <p:attrNameLst>
                                          <p:attrName>ppt_h</p:attrName>
                                        </p:attrNameLst>
                                      </p:cBhvr>
                                      <p:tavLst>
                                        <p:tav tm="0">
                                          <p:val>
                                            <p:strVal val="#ppt_h"/>
                                          </p:val>
                                        </p:tav>
                                        <p:tav tm="100000">
                                          <p:val>
                                            <p:strVal val="#ppt_h"/>
                                          </p:val>
                                        </p:tav>
                                      </p:tavLst>
                                    </p:anim>
                                  </p:childTnLst>
                                </p:cTn>
                              </p:par>
                            </p:childTnLst>
                          </p:cTn>
                        </p:par>
                        <p:par>
                          <p:cTn id="43" fill="hold">
                            <p:stCondLst>
                              <p:cond delay="2900"/>
                            </p:stCondLst>
                            <p:childTnLst>
                              <p:par>
                                <p:cTn id="44" presetID="22" presetClass="entr" presetSubtype="8"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childTnLst>
                          </p:cTn>
                        </p:par>
                        <p:par>
                          <p:cTn id="47" fill="hold">
                            <p:stCondLst>
                              <p:cond delay="3400"/>
                            </p:stCondLst>
                            <p:childTnLst>
                              <p:par>
                                <p:cTn id="48" presetID="45"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anim calcmode="lin" valueType="num">
                                      <p:cBhvr>
                                        <p:cTn id="51" dur="500" fill="hold"/>
                                        <p:tgtEl>
                                          <p:spTgt spid="37"/>
                                        </p:tgtEl>
                                        <p:attrNameLst>
                                          <p:attrName>ppt_w</p:attrName>
                                        </p:attrNameLst>
                                      </p:cBhvr>
                                      <p:tavLst>
                                        <p:tav tm="0" fmla="#ppt_w*sin(2.5*pi*$)">
                                          <p:val>
                                            <p:fltVal val="0"/>
                                          </p:val>
                                        </p:tav>
                                        <p:tav tm="100000">
                                          <p:val>
                                            <p:fltVal val="1"/>
                                          </p:val>
                                        </p:tav>
                                      </p:tavLst>
                                    </p:anim>
                                    <p:anim calcmode="lin" valueType="num">
                                      <p:cBhvr>
                                        <p:cTn id="52" dur="500" fill="hold"/>
                                        <p:tgtEl>
                                          <p:spTgt spid="37"/>
                                        </p:tgtEl>
                                        <p:attrNameLst>
                                          <p:attrName>ppt_h</p:attrName>
                                        </p:attrNameLst>
                                      </p:cBhvr>
                                      <p:tavLst>
                                        <p:tav tm="0">
                                          <p:val>
                                            <p:strVal val="#ppt_h"/>
                                          </p:val>
                                        </p:tav>
                                        <p:tav tm="100000">
                                          <p:val>
                                            <p:strVal val="#ppt_h"/>
                                          </p:val>
                                        </p:tav>
                                      </p:tavLst>
                                    </p:anim>
                                  </p:childTnLst>
                                </p:cTn>
                              </p:par>
                            </p:childTnLst>
                          </p:cTn>
                        </p:par>
                        <p:par>
                          <p:cTn id="53" fill="hold">
                            <p:stCondLst>
                              <p:cond delay="3900"/>
                            </p:stCondLst>
                            <p:childTnLst>
                              <p:par>
                                <p:cTn id="54" presetID="22" presetClass="entr" presetSubtype="8" fill="hold" grpId="0"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childTnLst>
                          </p:cTn>
                        </p:par>
                        <p:par>
                          <p:cTn id="57" fill="hold">
                            <p:stCondLst>
                              <p:cond delay="4400"/>
                            </p:stCondLst>
                            <p:childTnLst>
                              <p:par>
                                <p:cTn id="58" presetID="45" presetClass="entr" presetSubtype="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anim calcmode="lin" valueType="num">
                                      <p:cBhvr>
                                        <p:cTn id="61" dur="500" fill="hold"/>
                                        <p:tgtEl>
                                          <p:spTgt spid="38"/>
                                        </p:tgtEl>
                                        <p:attrNameLst>
                                          <p:attrName>ppt_w</p:attrName>
                                        </p:attrNameLst>
                                      </p:cBhvr>
                                      <p:tavLst>
                                        <p:tav tm="0" fmla="#ppt_w*sin(2.5*pi*$)">
                                          <p:val>
                                            <p:fltVal val="0"/>
                                          </p:val>
                                        </p:tav>
                                        <p:tav tm="100000">
                                          <p:val>
                                            <p:fltVal val="1"/>
                                          </p:val>
                                        </p:tav>
                                      </p:tavLst>
                                    </p:anim>
                                    <p:anim calcmode="lin" valueType="num">
                                      <p:cBhvr>
                                        <p:cTn id="62" dur="500" fill="hold"/>
                                        <p:tgtEl>
                                          <p:spTgt spid="38"/>
                                        </p:tgtEl>
                                        <p:attrNameLst>
                                          <p:attrName>ppt_h</p:attrName>
                                        </p:attrNameLst>
                                      </p:cBhvr>
                                      <p:tavLst>
                                        <p:tav tm="0">
                                          <p:val>
                                            <p:strVal val="#ppt_h"/>
                                          </p:val>
                                        </p:tav>
                                        <p:tav tm="100000">
                                          <p:val>
                                            <p:strVal val="#ppt_h"/>
                                          </p:val>
                                        </p:tav>
                                      </p:tavLst>
                                    </p:anim>
                                  </p:childTnLst>
                                </p:cTn>
                              </p:par>
                            </p:childTnLst>
                          </p:cTn>
                        </p:par>
                        <p:par>
                          <p:cTn id="63" fill="hold">
                            <p:stCondLst>
                              <p:cond delay="4900"/>
                            </p:stCondLst>
                            <p:childTnLst>
                              <p:par>
                                <p:cTn id="64" presetID="12" presetClass="entr" presetSubtype="8"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additive="base">
                                        <p:cTn id="66" dur="500"/>
                                        <p:tgtEl>
                                          <p:spTgt spid="43"/>
                                        </p:tgtEl>
                                        <p:attrNameLst>
                                          <p:attrName>ppt_x</p:attrName>
                                        </p:attrNameLst>
                                      </p:cBhvr>
                                      <p:tavLst>
                                        <p:tav tm="0">
                                          <p:val>
                                            <p:strVal val="#ppt_x-#ppt_w*1.125000"/>
                                          </p:val>
                                        </p:tav>
                                        <p:tav tm="100000">
                                          <p:val>
                                            <p:strVal val="#ppt_x"/>
                                          </p:val>
                                        </p:tav>
                                      </p:tavLst>
                                    </p:anim>
                                    <p:animEffect transition="in" filter="wipe(right)">
                                      <p:cBhvr>
                                        <p:cTn id="67" dur="500"/>
                                        <p:tgtEl>
                                          <p:spTgt spid="43"/>
                                        </p:tgtEl>
                                      </p:cBhvr>
                                    </p:animEffect>
                                  </p:childTnLst>
                                </p:cTn>
                              </p:par>
                            </p:childTnLst>
                          </p:cTn>
                        </p:par>
                        <p:par>
                          <p:cTn id="68" fill="hold">
                            <p:stCondLst>
                              <p:cond delay="5400"/>
                            </p:stCondLst>
                            <p:childTnLst>
                              <p:par>
                                <p:cTn id="69" presetID="12" presetClass="entr" presetSubtype="8"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p:tgtEl>
                                          <p:spTgt spid="44"/>
                                        </p:tgtEl>
                                        <p:attrNameLst>
                                          <p:attrName>ppt_x</p:attrName>
                                        </p:attrNameLst>
                                      </p:cBhvr>
                                      <p:tavLst>
                                        <p:tav tm="0">
                                          <p:val>
                                            <p:strVal val="#ppt_x-#ppt_w*1.125000"/>
                                          </p:val>
                                        </p:tav>
                                        <p:tav tm="100000">
                                          <p:val>
                                            <p:strVal val="#ppt_x"/>
                                          </p:val>
                                        </p:tav>
                                      </p:tavLst>
                                    </p:anim>
                                    <p:animEffect transition="in" filter="wipe(right)">
                                      <p:cBhvr>
                                        <p:cTn id="72" dur="500"/>
                                        <p:tgtEl>
                                          <p:spTgt spid="44"/>
                                        </p:tgtEl>
                                      </p:cBhvr>
                                    </p:animEffect>
                                  </p:childTnLst>
                                </p:cTn>
                              </p:par>
                            </p:childTnLst>
                          </p:cTn>
                        </p:par>
                        <p:par>
                          <p:cTn id="73" fill="hold">
                            <p:stCondLst>
                              <p:cond delay="5900"/>
                            </p:stCondLst>
                            <p:childTnLst>
                              <p:par>
                                <p:cTn id="74" presetID="12" presetClass="entr" presetSubtype="8"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additive="base">
                                        <p:cTn id="76" dur="500"/>
                                        <p:tgtEl>
                                          <p:spTgt spid="45"/>
                                        </p:tgtEl>
                                        <p:attrNameLst>
                                          <p:attrName>ppt_x</p:attrName>
                                        </p:attrNameLst>
                                      </p:cBhvr>
                                      <p:tavLst>
                                        <p:tav tm="0">
                                          <p:val>
                                            <p:strVal val="#ppt_x-#ppt_w*1.125000"/>
                                          </p:val>
                                        </p:tav>
                                        <p:tav tm="100000">
                                          <p:val>
                                            <p:strVal val="#ppt_x"/>
                                          </p:val>
                                        </p:tav>
                                      </p:tavLst>
                                    </p:anim>
                                    <p:animEffect transition="in" filter="wipe(right)">
                                      <p:cBhvr>
                                        <p:cTn id="7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43" grpId="0"/>
      <p:bldP spid="44"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44368" y="69691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3.2</a:t>
            </a:r>
            <a:endParaRPr lang="zh-CN" altLang="en-US" sz="4400" b="1" dirty="0">
              <a:solidFill>
                <a:schemeClr val="tx1">
                  <a:lumMod val="75000"/>
                  <a:lumOff val="25000"/>
                </a:schemeClr>
              </a:solidFill>
            </a:endParaRPr>
          </a:p>
        </p:txBody>
      </p:sp>
      <p:sp>
        <p:nvSpPr>
          <p:cNvPr id="4" name="文本框 3"/>
          <p:cNvSpPr txBox="1"/>
          <p:nvPr/>
        </p:nvSpPr>
        <p:spPr>
          <a:xfrm>
            <a:off x="1414505" y="89148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游戏模块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3841086066"/>
              </p:ext>
            </p:extLst>
          </p:nvPr>
        </p:nvGraphicFramePr>
        <p:xfrm>
          <a:off x="1367790" y="1649552"/>
          <a:ext cx="7583416" cy="4860000"/>
        </p:xfrm>
        <a:graphic>
          <a:graphicData uri="http://schemas.openxmlformats.org/drawingml/2006/table">
            <a:tbl>
              <a:tblPr firstRow="1" bandRow="1">
                <a:tableStyleId>{5C22544A-7EE6-4342-B048-85BDC9FD1C3A}</a:tableStyleId>
              </a:tblPr>
              <a:tblGrid>
                <a:gridCol w="3492309">
                  <a:extLst>
                    <a:ext uri="{9D8B030D-6E8A-4147-A177-3AD203B41FA5}">
                      <a16:colId xmlns:a16="http://schemas.microsoft.com/office/drawing/2014/main" val="20000"/>
                    </a:ext>
                  </a:extLst>
                </a:gridCol>
                <a:gridCol w="4091107">
                  <a:extLst>
                    <a:ext uri="{9D8B030D-6E8A-4147-A177-3AD203B41FA5}">
                      <a16:colId xmlns:a16="http://schemas.microsoft.com/office/drawing/2014/main" val="20002"/>
                    </a:ext>
                  </a:extLst>
                </a:gridCol>
              </a:tblGrid>
              <a:tr h="540000">
                <a:tc>
                  <a:txBody>
                    <a:bodyPr/>
                    <a:lstStyle/>
                    <a:p>
                      <a:pPr algn="ctr"/>
                      <a:r>
                        <a:rPr lang="zh-CN" altLang="en-US" spc="600" dirty="0">
                          <a:solidFill>
                            <a:srgbClr val="00ADD0"/>
                          </a:solidFill>
                        </a:rPr>
                        <a:t>事件类型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pc="600" dirty="0">
                          <a:solidFill>
                            <a:srgbClr val="00ADD0"/>
                          </a:solidFill>
                        </a:rPr>
                        <a:t>产生途径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0000">
                <a:tc>
                  <a:txBody>
                    <a:bodyPr/>
                    <a:lstStyle/>
                    <a:p>
                      <a:pPr algn="ctr"/>
                      <a:r>
                        <a:rPr lang="en-US" altLang="zh-CN" dirty="0">
                          <a:solidFill>
                            <a:schemeClr val="tx1">
                              <a:lumMod val="75000"/>
                              <a:lumOff val="25000"/>
                            </a:schemeClr>
                          </a:solidFill>
                        </a:rPr>
                        <a:t>QUIT</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用户按下关闭按钮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algn="ctr"/>
                      <a:r>
                        <a:rPr lang="en-US" altLang="zh-CN" dirty="0">
                          <a:solidFill>
                            <a:schemeClr val="tx1">
                              <a:lumMod val="75000"/>
                              <a:lumOff val="25000"/>
                            </a:schemeClr>
                          </a:solidFill>
                        </a:rPr>
                        <a:t>ATIVEEVENT</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err="1">
                          <a:solidFill>
                            <a:schemeClr val="tx1">
                              <a:lumMod val="75000"/>
                              <a:lumOff val="25000"/>
                            </a:schemeClr>
                          </a:solidFill>
                        </a:rPr>
                        <a:t>Pygame</a:t>
                      </a:r>
                      <a:r>
                        <a:rPr lang="zh-CN" altLang="en-US" dirty="0">
                          <a:solidFill>
                            <a:schemeClr val="tx1">
                              <a:lumMod val="75000"/>
                              <a:lumOff val="25000"/>
                            </a:schemeClr>
                          </a:solidFill>
                        </a:rPr>
                        <a:t>被激活或者隐藏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algn="ctr"/>
                      <a:r>
                        <a:rPr lang="en-US" altLang="zh-CN" dirty="0">
                          <a:solidFill>
                            <a:schemeClr val="tx1">
                              <a:lumMod val="75000"/>
                              <a:lumOff val="25000"/>
                            </a:schemeClr>
                          </a:solidFill>
                        </a:rPr>
                        <a:t>KEYDOWN</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键盘被按下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0000">
                <a:tc>
                  <a:txBody>
                    <a:bodyPr/>
                    <a:lstStyle/>
                    <a:p>
                      <a:pPr algn="ctr"/>
                      <a:r>
                        <a:rPr lang="en-US" altLang="zh-CN" dirty="0">
                          <a:solidFill>
                            <a:schemeClr val="tx1">
                              <a:lumMod val="75000"/>
                              <a:lumOff val="25000"/>
                            </a:schemeClr>
                          </a:solidFill>
                        </a:rPr>
                        <a:t>KEYUP</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键盘被放开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0000">
                <a:tc>
                  <a:txBody>
                    <a:bodyPr/>
                    <a:lstStyle/>
                    <a:p>
                      <a:pPr algn="ctr"/>
                      <a:r>
                        <a:rPr lang="en-US" altLang="zh-CN" dirty="0">
                          <a:solidFill>
                            <a:schemeClr val="tx1">
                              <a:lumMod val="75000"/>
                              <a:lumOff val="25000"/>
                            </a:schemeClr>
                          </a:solidFill>
                        </a:rPr>
                        <a:t>MOUSEMOTION</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鼠标移动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0000">
                <a:tc>
                  <a:txBody>
                    <a:bodyPr/>
                    <a:lstStyle/>
                    <a:p>
                      <a:pPr algn="ctr"/>
                      <a:r>
                        <a:rPr lang="en-US" altLang="zh-CN" dirty="0">
                          <a:solidFill>
                            <a:schemeClr val="tx1">
                              <a:lumMod val="75000"/>
                              <a:lumOff val="25000"/>
                            </a:schemeClr>
                          </a:solidFill>
                        </a:rPr>
                        <a:t>MOUSEBUTTONDOWN</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鼠标按下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40000">
                <a:tc>
                  <a:txBody>
                    <a:bodyPr/>
                    <a:lstStyle/>
                    <a:p>
                      <a:pPr algn="ctr"/>
                      <a:r>
                        <a:rPr lang="en-US" altLang="zh-CN" dirty="0">
                          <a:solidFill>
                            <a:schemeClr val="tx1">
                              <a:lumMod val="75000"/>
                              <a:lumOff val="25000"/>
                            </a:schemeClr>
                          </a:solidFill>
                        </a:rPr>
                        <a:t>MOUSEBUTTONUP</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鼠标放开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444640"/>
                  </a:ext>
                </a:extLst>
              </a:tr>
              <a:tr h="540000">
                <a:tc>
                  <a:txBody>
                    <a:bodyPr/>
                    <a:lstStyle/>
                    <a:p>
                      <a:pPr algn="ctr"/>
                      <a:r>
                        <a:rPr lang="en-US" altLang="zh-CN" dirty="0">
                          <a:solidFill>
                            <a:schemeClr val="tx1">
                              <a:lumMod val="75000"/>
                              <a:lumOff val="25000"/>
                            </a:schemeClr>
                          </a:solidFill>
                        </a:rPr>
                        <a:t>USEREVENT</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触发了一个用户事件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3429477"/>
                  </a:ext>
                </a:extLst>
              </a:tr>
            </a:tbl>
          </a:graphicData>
        </a:graphic>
      </p:graphicFrame>
      <p:sp>
        <p:nvSpPr>
          <p:cNvPr id="10" name="文本框 9">
            <a:extLst>
              <a:ext uri="{FF2B5EF4-FFF2-40B4-BE49-F238E27FC236}">
                <a16:creationId xmlns:a16="http://schemas.microsoft.com/office/drawing/2014/main" id="{ACF3032C-C50E-45D8-B9F5-9D52CF231432}"/>
              </a:ext>
            </a:extLst>
          </p:cNvPr>
          <p:cNvSpPr txBox="1"/>
          <p:nvPr/>
        </p:nvSpPr>
        <p:spPr>
          <a:xfrm>
            <a:off x="6249413" y="565164"/>
            <a:ext cx="4134465" cy="769441"/>
          </a:xfrm>
          <a:prstGeom prst="rect">
            <a:avLst/>
          </a:prstGeom>
          <a:noFill/>
          <a:ln>
            <a:noFill/>
          </a:ln>
        </p:spPr>
        <p:txBody>
          <a:bodyPr wrap="none" rtlCol="0">
            <a:spAutoFit/>
          </a:bodyPr>
          <a:lstStyle/>
          <a:p>
            <a:r>
              <a:rPr lang="zh-CN" altLang="en-US" sz="4400" b="1" dirty="0">
                <a:solidFill>
                  <a:schemeClr val="tx1">
                    <a:lumMod val="75000"/>
                    <a:lumOff val="25000"/>
                  </a:schemeClr>
                </a:solidFill>
              </a:rPr>
              <a:t>常用事件类型表</a:t>
            </a:r>
          </a:p>
        </p:txBody>
      </p:sp>
    </p:spTree>
    <p:extLst>
      <p:ext uri="{BB962C8B-B14F-4D97-AF65-F5344CB8AC3E}">
        <p14:creationId xmlns:p14="http://schemas.microsoft.com/office/powerpoint/2010/main" val="3777745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53566"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3.3</a:t>
            </a:r>
            <a:endParaRPr lang="zh-CN" altLang="en-US" sz="4400" b="1" dirty="0">
              <a:solidFill>
                <a:schemeClr val="tx1">
                  <a:lumMod val="75000"/>
                  <a:lumOff val="25000"/>
                </a:schemeClr>
              </a:solidFill>
            </a:endParaRPr>
          </a:p>
        </p:txBody>
      </p:sp>
      <p:sp>
        <p:nvSpPr>
          <p:cNvPr id="4" name="文本框 3"/>
          <p:cNvSpPr txBox="1"/>
          <p:nvPr/>
        </p:nvSpPr>
        <p:spPr>
          <a:xfrm>
            <a:off x="1407501" y="701130"/>
            <a:ext cx="1851789" cy="707886"/>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服务器及</a:t>
            </a:r>
            <a:endParaRPr lang="en-US" altLang="zh-CN"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客户端模块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53" name="文本框 52">
            <a:extLst>
              <a:ext uri="{FF2B5EF4-FFF2-40B4-BE49-F238E27FC236}">
                <a16:creationId xmlns:a16="http://schemas.microsoft.com/office/drawing/2014/main" id="{9576550C-CB88-4070-9271-4E80CF4657F9}"/>
              </a:ext>
            </a:extLst>
          </p:cNvPr>
          <p:cNvSpPr txBox="1"/>
          <p:nvPr/>
        </p:nvSpPr>
        <p:spPr>
          <a:xfrm>
            <a:off x="7821002" y="285632"/>
            <a:ext cx="2634007" cy="769441"/>
          </a:xfrm>
          <a:prstGeom prst="rect">
            <a:avLst/>
          </a:prstGeom>
          <a:noFill/>
          <a:ln>
            <a:noFill/>
          </a:ln>
        </p:spPr>
        <p:txBody>
          <a:bodyPr wrap="square" rtlCol="0">
            <a:spAutoFit/>
          </a:bodyPr>
          <a:lstStyle/>
          <a:p>
            <a:r>
              <a:rPr lang="zh-CN" altLang="en-US" sz="4400" b="1" dirty="0">
                <a:solidFill>
                  <a:schemeClr val="tx1">
                    <a:lumMod val="75000"/>
                    <a:lumOff val="25000"/>
                  </a:schemeClr>
                </a:solidFill>
              </a:rPr>
              <a:t>结构设计</a:t>
            </a:r>
            <a:endParaRPr lang="en-US" altLang="zh-CN" sz="4400" b="1" dirty="0">
              <a:solidFill>
                <a:schemeClr val="tx1">
                  <a:lumMod val="75000"/>
                  <a:lumOff val="25000"/>
                </a:schemeClr>
              </a:solidFill>
            </a:endParaRPr>
          </a:p>
        </p:txBody>
      </p:sp>
      <p:sp>
        <p:nvSpPr>
          <p:cNvPr id="10" name="文本框 9">
            <a:extLst>
              <a:ext uri="{FF2B5EF4-FFF2-40B4-BE49-F238E27FC236}">
                <a16:creationId xmlns:a16="http://schemas.microsoft.com/office/drawing/2014/main" id="{A5D633D8-4C1E-4BA9-865E-CCE75F216B03}"/>
              </a:ext>
            </a:extLst>
          </p:cNvPr>
          <p:cNvSpPr txBox="1"/>
          <p:nvPr/>
        </p:nvSpPr>
        <p:spPr>
          <a:xfrm>
            <a:off x="3637118" y="1070461"/>
            <a:ext cx="8367767" cy="400110"/>
          </a:xfrm>
          <a:prstGeom prst="rect">
            <a:avLst/>
          </a:prstGeom>
          <a:noFill/>
        </p:spPr>
        <p:txBody>
          <a:bodyPr wrap="squar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联机模式下，象棋服务器及客户端采用如下的交互流程。</a:t>
            </a:r>
          </a:p>
        </p:txBody>
      </p:sp>
      <p:pic>
        <p:nvPicPr>
          <p:cNvPr id="6" name="图片 5">
            <a:extLst>
              <a:ext uri="{FF2B5EF4-FFF2-40B4-BE49-F238E27FC236}">
                <a16:creationId xmlns:a16="http://schemas.microsoft.com/office/drawing/2014/main" id="{B60AA6DC-00CC-4A38-AAEA-F0E279BC9F74}"/>
              </a:ext>
            </a:extLst>
          </p:cNvPr>
          <p:cNvPicPr>
            <a:picLocks noChangeAspect="1"/>
          </p:cNvPicPr>
          <p:nvPr/>
        </p:nvPicPr>
        <p:blipFill>
          <a:blip r:embed="rId7"/>
          <a:stretch>
            <a:fillRect/>
          </a:stretch>
        </p:blipFill>
        <p:spPr>
          <a:xfrm>
            <a:off x="1879634" y="1485960"/>
            <a:ext cx="6605565" cy="5372040"/>
          </a:xfrm>
          <a:prstGeom prst="rect">
            <a:avLst/>
          </a:prstGeom>
        </p:spPr>
      </p:pic>
    </p:spTree>
    <p:extLst>
      <p:ext uri="{BB962C8B-B14F-4D97-AF65-F5344CB8AC3E}">
        <p14:creationId xmlns:p14="http://schemas.microsoft.com/office/powerpoint/2010/main" val="28629048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84061"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3.4</a:t>
            </a:r>
            <a:endParaRPr lang="zh-CN" altLang="en-US" sz="4400" b="1" dirty="0">
              <a:solidFill>
                <a:schemeClr val="tx1">
                  <a:lumMod val="75000"/>
                  <a:lumOff val="25000"/>
                </a:schemeClr>
              </a:solidFill>
            </a:endParaRPr>
          </a:p>
        </p:txBody>
      </p:sp>
      <p:sp>
        <p:nvSpPr>
          <p:cNvPr id="4" name="文本框 3"/>
          <p:cNvSpPr txBox="1"/>
          <p:nvPr/>
        </p:nvSpPr>
        <p:spPr>
          <a:xfrm>
            <a:off x="1379544" y="874058"/>
            <a:ext cx="1851790"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主界面模块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6" name="流程图: 准备 5"/>
          <p:cNvSpPr/>
          <p:nvPr/>
        </p:nvSpPr>
        <p:spPr>
          <a:xfrm>
            <a:off x="883653" y="2843067"/>
            <a:ext cx="2347681" cy="2050179"/>
          </a:xfrm>
          <a:prstGeom prst="flowChartPreparation">
            <a:avLst/>
          </a:prstGeom>
          <a:solidFill>
            <a:srgbClr val="EEEEEE"/>
          </a:solidFill>
          <a:ln>
            <a:solidFill>
              <a:schemeClr val="bg1">
                <a:lumMod val="95000"/>
              </a:schemeClr>
            </a:solidFill>
          </a:ln>
          <a:effectLst>
            <a:innerShdw blurRad="1143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211"/>
          <p:cNvGrpSpPr>
            <a:grpSpLocks/>
          </p:cNvGrpSpPr>
          <p:nvPr/>
        </p:nvGrpSpPr>
        <p:grpSpPr bwMode="auto">
          <a:xfrm>
            <a:off x="1608709" y="3173213"/>
            <a:ext cx="897567" cy="1000370"/>
            <a:chOff x="3196143" y="821604"/>
            <a:chExt cx="896937" cy="1000125"/>
          </a:xfrm>
          <a:solidFill>
            <a:srgbClr val="00ADD0"/>
          </a:solidFill>
        </p:grpSpPr>
        <p:sp>
          <p:nvSpPr>
            <p:cNvPr id="11" name="Rectangle 22"/>
            <p:cNvSpPr>
              <a:spLocks noChangeArrowheads="1"/>
            </p:cNvSpPr>
            <p:nvPr/>
          </p:nvSpPr>
          <p:spPr bwMode="auto">
            <a:xfrm>
              <a:off x="3544354" y="1170413"/>
              <a:ext cx="451342" cy="42145"/>
            </a:xfrm>
            <a:prstGeom prst="rect">
              <a:avLst/>
            </a:pr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Rectangle 23"/>
            <p:cNvSpPr>
              <a:spLocks noChangeArrowheads="1"/>
            </p:cNvSpPr>
            <p:nvPr/>
          </p:nvSpPr>
          <p:spPr bwMode="auto">
            <a:xfrm>
              <a:off x="3547364" y="1275775"/>
              <a:ext cx="451342" cy="42145"/>
            </a:xfrm>
            <a:prstGeom prst="rect">
              <a:avLst/>
            </a:pr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4"/>
            <p:cNvSpPr>
              <a:spLocks/>
            </p:cNvSpPr>
            <p:nvPr/>
          </p:nvSpPr>
          <p:spPr bwMode="auto">
            <a:xfrm>
              <a:off x="3454086" y="1059032"/>
              <a:ext cx="637897" cy="761611"/>
            </a:xfrm>
            <a:custGeom>
              <a:avLst/>
              <a:gdLst>
                <a:gd name="T0" fmla="*/ 0 w 402"/>
                <a:gd name="T1" fmla="*/ 0 h 480"/>
                <a:gd name="T2" fmla="*/ 0 w 402"/>
                <a:gd name="T3" fmla="*/ 14 h 480"/>
                <a:gd name="T4" fmla="*/ 38 w 402"/>
                <a:gd name="T5" fmla="*/ 106 h 480"/>
                <a:gd name="T6" fmla="*/ 38 w 402"/>
                <a:gd name="T7" fmla="*/ 37 h 480"/>
                <a:gd name="T8" fmla="*/ 365 w 402"/>
                <a:gd name="T9" fmla="*/ 37 h 480"/>
                <a:gd name="T10" fmla="*/ 365 w 402"/>
                <a:gd name="T11" fmla="*/ 442 h 480"/>
                <a:gd name="T12" fmla="*/ 111 w 402"/>
                <a:gd name="T13" fmla="*/ 442 h 480"/>
                <a:gd name="T14" fmla="*/ 111 w 402"/>
                <a:gd name="T15" fmla="*/ 445 h 480"/>
                <a:gd name="T16" fmla="*/ 109 w 402"/>
                <a:gd name="T17" fmla="*/ 442 h 480"/>
                <a:gd name="T18" fmla="*/ 38 w 402"/>
                <a:gd name="T19" fmla="*/ 442 h 480"/>
                <a:gd name="T20" fmla="*/ 38 w 402"/>
                <a:gd name="T21" fmla="*/ 374 h 480"/>
                <a:gd name="T22" fmla="*/ 7 w 402"/>
                <a:gd name="T23" fmla="*/ 345 h 480"/>
                <a:gd name="T24" fmla="*/ 7 w 402"/>
                <a:gd name="T25" fmla="*/ 345 h 480"/>
                <a:gd name="T26" fmla="*/ 5 w 402"/>
                <a:gd name="T27" fmla="*/ 343 h 480"/>
                <a:gd name="T28" fmla="*/ 0 w 402"/>
                <a:gd name="T29" fmla="*/ 338 h 480"/>
                <a:gd name="T30" fmla="*/ 0 w 402"/>
                <a:gd name="T31" fmla="*/ 480 h 480"/>
                <a:gd name="T32" fmla="*/ 402 w 402"/>
                <a:gd name="T33" fmla="*/ 480 h 480"/>
                <a:gd name="T34" fmla="*/ 402 w 402"/>
                <a:gd name="T35" fmla="*/ 0 h 480"/>
                <a:gd name="T36" fmla="*/ 0 w 402"/>
                <a:gd name="T3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480">
                  <a:moveTo>
                    <a:pt x="0" y="0"/>
                  </a:moveTo>
                  <a:lnTo>
                    <a:pt x="0" y="14"/>
                  </a:lnTo>
                  <a:lnTo>
                    <a:pt x="38" y="106"/>
                  </a:lnTo>
                  <a:lnTo>
                    <a:pt x="38" y="37"/>
                  </a:lnTo>
                  <a:lnTo>
                    <a:pt x="365" y="37"/>
                  </a:lnTo>
                  <a:lnTo>
                    <a:pt x="365" y="442"/>
                  </a:lnTo>
                  <a:lnTo>
                    <a:pt x="111" y="442"/>
                  </a:lnTo>
                  <a:lnTo>
                    <a:pt x="111" y="445"/>
                  </a:lnTo>
                  <a:lnTo>
                    <a:pt x="109" y="442"/>
                  </a:lnTo>
                  <a:lnTo>
                    <a:pt x="38" y="442"/>
                  </a:lnTo>
                  <a:lnTo>
                    <a:pt x="38" y="374"/>
                  </a:lnTo>
                  <a:lnTo>
                    <a:pt x="7" y="345"/>
                  </a:lnTo>
                  <a:lnTo>
                    <a:pt x="7" y="345"/>
                  </a:lnTo>
                  <a:lnTo>
                    <a:pt x="5" y="343"/>
                  </a:lnTo>
                  <a:lnTo>
                    <a:pt x="0" y="338"/>
                  </a:lnTo>
                  <a:lnTo>
                    <a:pt x="0" y="480"/>
                  </a:lnTo>
                  <a:lnTo>
                    <a:pt x="402" y="480"/>
                  </a:lnTo>
                  <a:lnTo>
                    <a:pt x="402" y="0"/>
                  </a:lnTo>
                  <a:lnTo>
                    <a:pt x="0" y="0"/>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25"/>
            <p:cNvSpPr>
              <a:spLocks/>
            </p:cNvSpPr>
            <p:nvPr/>
          </p:nvSpPr>
          <p:spPr bwMode="auto">
            <a:xfrm>
              <a:off x="3571436" y="1369094"/>
              <a:ext cx="424260" cy="42145"/>
            </a:xfrm>
            <a:custGeom>
              <a:avLst/>
              <a:gdLst>
                <a:gd name="T0" fmla="*/ 0 w 267"/>
                <a:gd name="T1" fmla="*/ 0 h 26"/>
                <a:gd name="T2" fmla="*/ 11 w 267"/>
                <a:gd name="T3" fmla="*/ 26 h 26"/>
                <a:gd name="T4" fmla="*/ 267 w 267"/>
                <a:gd name="T5" fmla="*/ 26 h 26"/>
                <a:gd name="T6" fmla="*/ 267 w 267"/>
                <a:gd name="T7" fmla="*/ 0 h 26"/>
                <a:gd name="T8" fmla="*/ 0 w 267"/>
                <a:gd name="T9" fmla="*/ 0 h 26"/>
              </a:gdLst>
              <a:ahLst/>
              <a:cxnLst>
                <a:cxn ang="0">
                  <a:pos x="T0" y="T1"/>
                </a:cxn>
                <a:cxn ang="0">
                  <a:pos x="T2" y="T3"/>
                </a:cxn>
                <a:cxn ang="0">
                  <a:pos x="T4" y="T5"/>
                </a:cxn>
                <a:cxn ang="0">
                  <a:pos x="T6" y="T7"/>
                </a:cxn>
                <a:cxn ang="0">
                  <a:pos x="T8" y="T9"/>
                </a:cxn>
              </a:cxnLst>
              <a:rect l="0" t="0" r="r" b="b"/>
              <a:pathLst>
                <a:path w="267" h="26">
                  <a:moveTo>
                    <a:pt x="0" y="0"/>
                  </a:moveTo>
                  <a:lnTo>
                    <a:pt x="11" y="26"/>
                  </a:lnTo>
                  <a:lnTo>
                    <a:pt x="267" y="26"/>
                  </a:lnTo>
                  <a:lnTo>
                    <a:pt x="267" y="0"/>
                  </a:lnTo>
                  <a:lnTo>
                    <a:pt x="0" y="0"/>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26"/>
            <p:cNvSpPr>
              <a:spLocks/>
            </p:cNvSpPr>
            <p:nvPr/>
          </p:nvSpPr>
          <p:spPr bwMode="auto">
            <a:xfrm>
              <a:off x="3616569" y="1474456"/>
              <a:ext cx="385145" cy="42145"/>
            </a:xfrm>
            <a:custGeom>
              <a:avLst/>
              <a:gdLst>
                <a:gd name="T0" fmla="*/ 14 w 244"/>
                <a:gd name="T1" fmla="*/ 26 h 26"/>
                <a:gd name="T2" fmla="*/ 244 w 244"/>
                <a:gd name="T3" fmla="*/ 26 h 26"/>
                <a:gd name="T4" fmla="*/ 244 w 244"/>
                <a:gd name="T5" fmla="*/ 0 h 26"/>
                <a:gd name="T6" fmla="*/ 0 w 244"/>
                <a:gd name="T7" fmla="*/ 0 h 26"/>
                <a:gd name="T8" fmla="*/ 14 w 244"/>
                <a:gd name="T9" fmla="*/ 26 h 26"/>
              </a:gdLst>
              <a:ahLst/>
              <a:cxnLst>
                <a:cxn ang="0">
                  <a:pos x="T0" y="T1"/>
                </a:cxn>
                <a:cxn ang="0">
                  <a:pos x="T2" y="T3"/>
                </a:cxn>
                <a:cxn ang="0">
                  <a:pos x="T4" y="T5"/>
                </a:cxn>
                <a:cxn ang="0">
                  <a:pos x="T6" y="T7"/>
                </a:cxn>
                <a:cxn ang="0">
                  <a:pos x="T8" y="T9"/>
                </a:cxn>
              </a:cxnLst>
              <a:rect l="0" t="0" r="r" b="b"/>
              <a:pathLst>
                <a:path w="244" h="26">
                  <a:moveTo>
                    <a:pt x="14" y="26"/>
                  </a:moveTo>
                  <a:lnTo>
                    <a:pt x="244" y="26"/>
                  </a:lnTo>
                  <a:lnTo>
                    <a:pt x="244" y="0"/>
                  </a:lnTo>
                  <a:lnTo>
                    <a:pt x="0" y="0"/>
                  </a:lnTo>
                  <a:lnTo>
                    <a:pt x="14" y="26"/>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27"/>
            <p:cNvSpPr>
              <a:spLocks/>
            </p:cNvSpPr>
            <p:nvPr/>
          </p:nvSpPr>
          <p:spPr bwMode="auto">
            <a:xfrm>
              <a:off x="3634623" y="1558745"/>
              <a:ext cx="364083" cy="42145"/>
            </a:xfrm>
            <a:custGeom>
              <a:avLst/>
              <a:gdLst>
                <a:gd name="T0" fmla="*/ 2 w 229"/>
                <a:gd name="T1" fmla="*/ 0 h 26"/>
                <a:gd name="T2" fmla="*/ 0 w 229"/>
                <a:gd name="T3" fmla="*/ 26 h 26"/>
                <a:gd name="T4" fmla="*/ 229 w 229"/>
                <a:gd name="T5" fmla="*/ 26 h 26"/>
                <a:gd name="T6" fmla="*/ 229 w 229"/>
                <a:gd name="T7" fmla="*/ 0 h 26"/>
                <a:gd name="T8" fmla="*/ 2 w 229"/>
                <a:gd name="T9" fmla="*/ 0 h 26"/>
              </a:gdLst>
              <a:ahLst/>
              <a:cxnLst>
                <a:cxn ang="0">
                  <a:pos x="T0" y="T1"/>
                </a:cxn>
                <a:cxn ang="0">
                  <a:pos x="T2" y="T3"/>
                </a:cxn>
                <a:cxn ang="0">
                  <a:pos x="T4" y="T5"/>
                </a:cxn>
                <a:cxn ang="0">
                  <a:pos x="T6" y="T7"/>
                </a:cxn>
                <a:cxn ang="0">
                  <a:pos x="T8" y="T9"/>
                </a:cxn>
              </a:cxnLst>
              <a:rect l="0" t="0" r="r" b="b"/>
              <a:pathLst>
                <a:path w="229" h="26">
                  <a:moveTo>
                    <a:pt x="2" y="0"/>
                  </a:moveTo>
                  <a:lnTo>
                    <a:pt x="0" y="26"/>
                  </a:lnTo>
                  <a:lnTo>
                    <a:pt x="229" y="26"/>
                  </a:lnTo>
                  <a:lnTo>
                    <a:pt x="229" y="0"/>
                  </a:lnTo>
                  <a:lnTo>
                    <a:pt x="2" y="0"/>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28"/>
            <p:cNvSpPr>
              <a:spLocks/>
            </p:cNvSpPr>
            <p:nvPr/>
          </p:nvSpPr>
          <p:spPr bwMode="auto">
            <a:xfrm>
              <a:off x="3475150" y="1534663"/>
              <a:ext cx="144429" cy="189649"/>
            </a:xfrm>
            <a:custGeom>
              <a:avLst/>
              <a:gdLst>
                <a:gd name="T0" fmla="*/ 86 w 90"/>
                <a:gd name="T1" fmla="*/ 119 h 119"/>
                <a:gd name="T2" fmla="*/ 90 w 90"/>
                <a:gd name="T3" fmla="*/ 0 h 119"/>
                <a:gd name="T4" fmla="*/ 0 w 90"/>
                <a:gd name="T5" fmla="*/ 36 h 119"/>
                <a:gd name="T6" fmla="*/ 86 w 90"/>
                <a:gd name="T7" fmla="*/ 119 h 119"/>
              </a:gdLst>
              <a:ahLst/>
              <a:cxnLst>
                <a:cxn ang="0">
                  <a:pos x="T0" y="T1"/>
                </a:cxn>
                <a:cxn ang="0">
                  <a:pos x="T2" y="T3"/>
                </a:cxn>
                <a:cxn ang="0">
                  <a:pos x="T4" y="T5"/>
                </a:cxn>
                <a:cxn ang="0">
                  <a:pos x="T6" y="T7"/>
                </a:cxn>
              </a:cxnLst>
              <a:rect l="0" t="0" r="r" b="b"/>
              <a:pathLst>
                <a:path w="90" h="119">
                  <a:moveTo>
                    <a:pt x="86" y="119"/>
                  </a:moveTo>
                  <a:lnTo>
                    <a:pt x="90" y="0"/>
                  </a:lnTo>
                  <a:lnTo>
                    <a:pt x="0" y="36"/>
                  </a:lnTo>
                  <a:lnTo>
                    <a:pt x="86" y="119"/>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8" name="Freeform 29"/>
            <p:cNvSpPr>
              <a:spLocks/>
            </p:cNvSpPr>
            <p:nvPr/>
          </p:nvSpPr>
          <p:spPr bwMode="auto">
            <a:xfrm>
              <a:off x="3195317" y="821215"/>
              <a:ext cx="180537" cy="171589"/>
            </a:xfrm>
            <a:custGeom>
              <a:avLst/>
              <a:gdLst>
                <a:gd name="T0" fmla="*/ 40 w 48"/>
                <a:gd name="T1" fmla="*/ 12 h 46"/>
                <a:gd name="T2" fmla="*/ 20 w 48"/>
                <a:gd name="T3" fmla="*/ 4 h 46"/>
                <a:gd name="T4" fmla="*/ 11 w 48"/>
                <a:gd name="T5" fmla="*/ 7 h 46"/>
                <a:gd name="T6" fmla="*/ 3 w 48"/>
                <a:gd name="T7" fmla="*/ 28 h 46"/>
                <a:gd name="T8" fmla="*/ 10 w 48"/>
                <a:gd name="T9" fmla="*/ 46 h 46"/>
                <a:gd name="T10" fmla="*/ 48 w 48"/>
                <a:gd name="T11" fmla="*/ 31 h 46"/>
                <a:gd name="T12" fmla="*/ 40 w 48"/>
                <a:gd name="T13" fmla="*/ 12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0" y="12"/>
                  </a:moveTo>
                  <a:cubicBezTo>
                    <a:pt x="37" y="4"/>
                    <a:pt x="28" y="0"/>
                    <a:pt x="20" y="4"/>
                  </a:cubicBezTo>
                  <a:cubicBezTo>
                    <a:pt x="11" y="7"/>
                    <a:pt x="11" y="7"/>
                    <a:pt x="11" y="7"/>
                  </a:cubicBezTo>
                  <a:cubicBezTo>
                    <a:pt x="3" y="11"/>
                    <a:pt x="0" y="20"/>
                    <a:pt x="3" y="28"/>
                  </a:cubicBezTo>
                  <a:cubicBezTo>
                    <a:pt x="10" y="46"/>
                    <a:pt x="10" y="46"/>
                    <a:pt x="10" y="46"/>
                  </a:cubicBezTo>
                  <a:cubicBezTo>
                    <a:pt x="48" y="31"/>
                    <a:pt x="48" y="31"/>
                    <a:pt x="48" y="31"/>
                  </a:cubicBezTo>
                  <a:lnTo>
                    <a:pt x="40" y="12"/>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9" name="Freeform 30"/>
            <p:cNvSpPr>
              <a:spLocks/>
            </p:cNvSpPr>
            <p:nvPr/>
          </p:nvSpPr>
          <p:spPr bwMode="auto">
            <a:xfrm>
              <a:off x="3631615" y="1664106"/>
              <a:ext cx="370099" cy="42145"/>
            </a:xfrm>
            <a:custGeom>
              <a:avLst/>
              <a:gdLst>
                <a:gd name="T0" fmla="*/ 0 w 235"/>
                <a:gd name="T1" fmla="*/ 26 h 26"/>
                <a:gd name="T2" fmla="*/ 235 w 235"/>
                <a:gd name="T3" fmla="*/ 26 h 26"/>
                <a:gd name="T4" fmla="*/ 235 w 235"/>
                <a:gd name="T5" fmla="*/ 0 h 26"/>
                <a:gd name="T6" fmla="*/ 3 w 235"/>
                <a:gd name="T7" fmla="*/ 0 h 26"/>
                <a:gd name="T8" fmla="*/ 0 w 235"/>
                <a:gd name="T9" fmla="*/ 26 h 26"/>
              </a:gdLst>
              <a:ahLst/>
              <a:cxnLst>
                <a:cxn ang="0">
                  <a:pos x="T0" y="T1"/>
                </a:cxn>
                <a:cxn ang="0">
                  <a:pos x="T2" y="T3"/>
                </a:cxn>
                <a:cxn ang="0">
                  <a:pos x="T4" y="T5"/>
                </a:cxn>
                <a:cxn ang="0">
                  <a:pos x="T6" y="T7"/>
                </a:cxn>
                <a:cxn ang="0">
                  <a:pos x="T8" y="T9"/>
                </a:cxn>
              </a:cxnLst>
              <a:rect l="0" t="0" r="r" b="b"/>
              <a:pathLst>
                <a:path w="235" h="26">
                  <a:moveTo>
                    <a:pt x="0" y="26"/>
                  </a:moveTo>
                  <a:lnTo>
                    <a:pt x="235" y="26"/>
                  </a:lnTo>
                  <a:lnTo>
                    <a:pt x="235" y="0"/>
                  </a:lnTo>
                  <a:lnTo>
                    <a:pt x="3" y="0"/>
                  </a:lnTo>
                  <a:lnTo>
                    <a:pt x="0" y="26"/>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0" name="Freeform 31"/>
            <p:cNvSpPr>
              <a:spLocks noEditPoints="1"/>
            </p:cNvSpPr>
            <p:nvPr/>
          </p:nvSpPr>
          <p:spPr bwMode="auto">
            <a:xfrm>
              <a:off x="3240452" y="953669"/>
              <a:ext cx="376117" cy="629158"/>
            </a:xfrm>
            <a:custGeom>
              <a:avLst/>
              <a:gdLst>
                <a:gd name="T0" fmla="*/ 100 w 100"/>
                <a:gd name="T1" fmla="*/ 152 h 168"/>
                <a:gd name="T2" fmla="*/ 38 w 100"/>
                <a:gd name="T3" fmla="*/ 0 h 168"/>
                <a:gd name="T4" fmla="*/ 0 w 100"/>
                <a:gd name="T5" fmla="*/ 15 h 168"/>
                <a:gd name="T6" fmla="*/ 62 w 100"/>
                <a:gd name="T7" fmla="*/ 168 h 168"/>
                <a:gd name="T8" fmla="*/ 100 w 100"/>
                <a:gd name="T9" fmla="*/ 152 h 168"/>
                <a:gd name="T10" fmla="*/ 34 w 100"/>
                <a:gd name="T11" fmla="*/ 6 h 168"/>
                <a:gd name="T12" fmla="*/ 75 w 100"/>
                <a:gd name="T13" fmla="*/ 107 h 168"/>
                <a:gd name="T14" fmla="*/ 73 w 100"/>
                <a:gd name="T15" fmla="*/ 115 h 168"/>
                <a:gd name="T16" fmla="*/ 67 w 100"/>
                <a:gd name="T17" fmla="*/ 111 h 168"/>
                <a:gd name="T18" fmla="*/ 25 w 100"/>
                <a:gd name="T19" fmla="*/ 10 h 168"/>
                <a:gd name="T20" fmla="*/ 34 w 100"/>
                <a:gd name="T21" fmla="*/ 6 h 168"/>
                <a:gd name="T22" fmla="*/ 56 w 100"/>
                <a:gd name="T23" fmla="*/ 122 h 168"/>
                <a:gd name="T24" fmla="*/ 50 w 100"/>
                <a:gd name="T25" fmla="*/ 118 h 168"/>
                <a:gd name="T26" fmla="*/ 9 w 100"/>
                <a:gd name="T27" fmla="*/ 16 h 168"/>
                <a:gd name="T28" fmla="*/ 17 w 100"/>
                <a:gd name="T29" fmla="*/ 13 h 168"/>
                <a:gd name="T30" fmla="*/ 58 w 100"/>
                <a:gd name="T31" fmla="*/ 114 h 168"/>
                <a:gd name="T32" fmla="*/ 56 w 100"/>
                <a:gd name="T33"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68">
                  <a:moveTo>
                    <a:pt x="100" y="152"/>
                  </a:moveTo>
                  <a:cubicBezTo>
                    <a:pt x="38" y="0"/>
                    <a:pt x="38" y="0"/>
                    <a:pt x="38" y="0"/>
                  </a:cubicBezTo>
                  <a:cubicBezTo>
                    <a:pt x="0" y="15"/>
                    <a:pt x="0" y="15"/>
                    <a:pt x="0" y="15"/>
                  </a:cubicBezTo>
                  <a:cubicBezTo>
                    <a:pt x="62" y="168"/>
                    <a:pt x="62" y="168"/>
                    <a:pt x="62" y="168"/>
                  </a:cubicBezTo>
                  <a:lnTo>
                    <a:pt x="100" y="152"/>
                  </a:lnTo>
                  <a:close/>
                  <a:moveTo>
                    <a:pt x="34" y="6"/>
                  </a:moveTo>
                  <a:cubicBezTo>
                    <a:pt x="75" y="107"/>
                    <a:pt x="75" y="107"/>
                    <a:pt x="75" y="107"/>
                  </a:cubicBezTo>
                  <a:cubicBezTo>
                    <a:pt x="76" y="111"/>
                    <a:pt x="76" y="114"/>
                    <a:pt x="73" y="115"/>
                  </a:cubicBezTo>
                  <a:cubicBezTo>
                    <a:pt x="71" y="116"/>
                    <a:pt x="68" y="114"/>
                    <a:pt x="67" y="111"/>
                  </a:cubicBezTo>
                  <a:cubicBezTo>
                    <a:pt x="25" y="10"/>
                    <a:pt x="25" y="10"/>
                    <a:pt x="25" y="10"/>
                  </a:cubicBezTo>
                  <a:lnTo>
                    <a:pt x="34" y="6"/>
                  </a:lnTo>
                  <a:close/>
                  <a:moveTo>
                    <a:pt x="56" y="122"/>
                  </a:moveTo>
                  <a:cubicBezTo>
                    <a:pt x="54" y="123"/>
                    <a:pt x="51" y="121"/>
                    <a:pt x="50" y="118"/>
                  </a:cubicBezTo>
                  <a:cubicBezTo>
                    <a:pt x="9" y="16"/>
                    <a:pt x="9" y="16"/>
                    <a:pt x="9" y="16"/>
                  </a:cubicBezTo>
                  <a:cubicBezTo>
                    <a:pt x="17" y="13"/>
                    <a:pt x="17" y="13"/>
                    <a:pt x="17" y="13"/>
                  </a:cubicBezTo>
                  <a:cubicBezTo>
                    <a:pt x="58" y="114"/>
                    <a:pt x="58" y="114"/>
                    <a:pt x="58" y="114"/>
                  </a:cubicBezTo>
                  <a:cubicBezTo>
                    <a:pt x="60" y="118"/>
                    <a:pt x="59" y="121"/>
                    <a:pt x="56" y="12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21" name="文本框 20"/>
          <p:cNvSpPr txBox="1"/>
          <p:nvPr/>
        </p:nvSpPr>
        <p:spPr>
          <a:xfrm>
            <a:off x="1392346" y="4242530"/>
            <a:ext cx="1415772" cy="461665"/>
          </a:xfrm>
          <a:prstGeom prst="rect">
            <a:avLst/>
          </a:prstGeom>
          <a:noFill/>
        </p:spPr>
        <p:txBody>
          <a:bodyPr wrap="none" rtlCol="0">
            <a:spAutoFit/>
          </a:bodyPr>
          <a:lstStyle/>
          <a:p>
            <a:r>
              <a:rPr lang="zh-CN" altLang="en-US" sz="2400" dirty="0">
                <a:solidFill>
                  <a:schemeClr val="tx1">
                    <a:lumMod val="75000"/>
                    <a:lumOff val="25000"/>
                  </a:schemeClr>
                </a:solidFill>
              </a:rPr>
              <a:t>主要设计</a:t>
            </a:r>
          </a:p>
        </p:txBody>
      </p:sp>
      <p:cxnSp>
        <p:nvCxnSpPr>
          <p:cNvPr id="22" name="直接连接符 21"/>
          <p:cNvCxnSpPr/>
          <p:nvPr/>
        </p:nvCxnSpPr>
        <p:spPr>
          <a:xfrm flipV="1">
            <a:off x="3249466" y="2628043"/>
            <a:ext cx="607687" cy="360814"/>
          </a:xfrm>
          <a:prstGeom prst="line">
            <a:avLst/>
          </a:prstGeom>
          <a:ln w="31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484264" y="3886447"/>
            <a:ext cx="1111501" cy="0"/>
          </a:xfrm>
          <a:prstGeom prst="line">
            <a:avLst/>
          </a:prstGeom>
          <a:ln w="31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249466" y="4784038"/>
            <a:ext cx="621846" cy="369221"/>
          </a:xfrm>
          <a:prstGeom prst="line">
            <a:avLst/>
          </a:prstGeom>
          <a:ln w="31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970674" y="2023691"/>
            <a:ext cx="723866" cy="723866"/>
          </a:xfrm>
          <a:prstGeom prst="ellipse">
            <a:avLst/>
          </a:prstGeom>
          <a:solidFill>
            <a:srgbClr val="00ADD0"/>
          </a:solidFill>
          <a:ln w="3175">
            <a:solidFill>
              <a:schemeClr val="bg1">
                <a:lumMod val="95000"/>
              </a:schemeClr>
            </a:solidFill>
          </a:ln>
          <a:effectLst>
            <a:innerShdw blurRad="889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852805" y="3485369"/>
            <a:ext cx="723866" cy="723866"/>
          </a:xfrm>
          <a:prstGeom prst="ellipse">
            <a:avLst/>
          </a:prstGeom>
          <a:solidFill>
            <a:srgbClr val="00ADD0"/>
          </a:solidFill>
          <a:ln w="3175">
            <a:solidFill>
              <a:schemeClr val="bg1">
                <a:lumMod val="95000"/>
              </a:schemeClr>
            </a:solidFill>
          </a:ln>
          <a:effectLst>
            <a:innerShdw blurRad="889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970674" y="5022159"/>
            <a:ext cx="723866" cy="723866"/>
          </a:xfrm>
          <a:prstGeom prst="ellipse">
            <a:avLst/>
          </a:prstGeom>
          <a:solidFill>
            <a:srgbClr val="00ADD0"/>
          </a:solidFill>
          <a:ln w="3175">
            <a:solidFill>
              <a:schemeClr val="bg1">
                <a:lumMod val="95000"/>
              </a:schemeClr>
            </a:solidFill>
          </a:ln>
          <a:effectLst>
            <a:innerShdw blurRad="889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068752" y="2154791"/>
            <a:ext cx="527709" cy="461665"/>
          </a:xfrm>
          <a:prstGeom prst="rect">
            <a:avLst/>
          </a:prstGeom>
          <a:noFill/>
        </p:spPr>
        <p:txBody>
          <a:bodyPr wrap="none" rtlCol="0">
            <a:spAutoFit/>
          </a:bodyPr>
          <a:lstStyle/>
          <a:p>
            <a:r>
              <a:rPr lang="en-US" altLang="zh-CN" sz="2400" b="1" dirty="0">
                <a:solidFill>
                  <a:schemeClr val="bg1">
                    <a:lumMod val="95000"/>
                  </a:schemeClr>
                </a:solidFill>
              </a:rPr>
              <a:t>01</a:t>
            </a:r>
            <a:endParaRPr lang="zh-CN" altLang="en-US" sz="2400" b="1" dirty="0">
              <a:solidFill>
                <a:schemeClr val="bg1">
                  <a:lumMod val="95000"/>
                </a:schemeClr>
              </a:solidFill>
            </a:endParaRPr>
          </a:p>
        </p:txBody>
      </p:sp>
      <p:sp>
        <p:nvSpPr>
          <p:cNvPr id="29" name="文本框 28"/>
          <p:cNvSpPr txBox="1"/>
          <p:nvPr/>
        </p:nvSpPr>
        <p:spPr>
          <a:xfrm>
            <a:off x="4946384" y="3655614"/>
            <a:ext cx="527709" cy="461665"/>
          </a:xfrm>
          <a:prstGeom prst="rect">
            <a:avLst/>
          </a:prstGeom>
          <a:noFill/>
        </p:spPr>
        <p:txBody>
          <a:bodyPr wrap="none" rtlCol="0">
            <a:spAutoFit/>
          </a:bodyPr>
          <a:lstStyle/>
          <a:p>
            <a:r>
              <a:rPr lang="en-US" altLang="zh-CN" sz="2400" b="1" dirty="0">
                <a:solidFill>
                  <a:schemeClr val="bg1">
                    <a:lumMod val="95000"/>
                  </a:schemeClr>
                </a:solidFill>
              </a:rPr>
              <a:t>02</a:t>
            </a:r>
            <a:endParaRPr lang="zh-CN" altLang="en-US" sz="2400" b="1" dirty="0">
              <a:solidFill>
                <a:schemeClr val="bg1">
                  <a:lumMod val="95000"/>
                </a:schemeClr>
              </a:solidFill>
            </a:endParaRPr>
          </a:p>
        </p:txBody>
      </p:sp>
      <p:sp>
        <p:nvSpPr>
          <p:cNvPr id="30" name="文本框 29"/>
          <p:cNvSpPr txBox="1"/>
          <p:nvPr/>
        </p:nvSpPr>
        <p:spPr>
          <a:xfrm>
            <a:off x="4068056" y="5153259"/>
            <a:ext cx="527709" cy="461665"/>
          </a:xfrm>
          <a:prstGeom prst="rect">
            <a:avLst/>
          </a:prstGeom>
          <a:noFill/>
        </p:spPr>
        <p:txBody>
          <a:bodyPr wrap="none" rtlCol="0">
            <a:spAutoFit/>
          </a:bodyPr>
          <a:lstStyle/>
          <a:p>
            <a:r>
              <a:rPr lang="en-US" altLang="zh-CN" sz="2400" b="1" dirty="0">
                <a:solidFill>
                  <a:schemeClr val="bg1">
                    <a:lumMod val="95000"/>
                  </a:schemeClr>
                </a:solidFill>
              </a:rPr>
              <a:t>03</a:t>
            </a:r>
            <a:endParaRPr lang="zh-CN" altLang="en-US" sz="2400" b="1" dirty="0">
              <a:solidFill>
                <a:schemeClr val="bg1">
                  <a:lumMod val="95000"/>
                </a:schemeClr>
              </a:solidFill>
            </a:endParaRPr>
          </a:p>
        </p:txBody>
      </p:sp>
      <p:sp>
        <p:nvSpPr>
          <p:cNvPr id="31" name="文本框 30"/>
          <p:cNvSpPr txBox="1"/>
          <p:nvPr/>
        </p:nvSpPr>
        <p:spPr>
          <a:xfrm>
            <a:off x="4810730" y="1989783"/>
            <a:ext cx="1261884" cy="369332"/>
          </a:xfrm>
          <a:prstGeom prst="rect">
            <a:avLst/>
          </a:prstGeom>
          <a:noFill/>
        </p:spPr>
        <p:txBody>
          <a:bodyPr wrap="none" rtlCol="0">
            <a:spAutoFit/>
          </a:bodyPr>
          <a:lstStyle/>
          <a:p>
            <a:r>
              <a:rPr lang="zh-CN" altLang="en-US" b="1" spc="300" dirty="0">
                <a:solidFill>
                  <a:srgbClr val="00ADD0"/>
                </a:solidFill>
              </a:rPr>
              <a:t>界面设计</a:t>
            </a:r>
          </a:p>
        </p:txBody>
      </p:sp>
      <p:sp>
        <p:nvSpPr>
          <p:cNvPr id="32" name="文本框 31"/>
          <p:cNvSpPr txBox="1"/>
          <p:nvPr/>
        </p:nvSpPr>
        <p:spPr>
          <a:xfrm>
            <a:off x="4792618" y="2339903"/>
            <a:ext cx="5265782" cy="377026"/>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rPr>
              <a:t>主界面使用</a:t>
            </a:r>
            <a:r>
              <a:rPr lang="en-US" altLang="zh-CN" sz="1400" dirty="0">
                <a:solidFill>
                  <a:schemeClr val="tx1">
                    <a:lumMod val="65000"/>
                    <a:lumOff val="35000"/>
                  </a:schemeClr>
                </a:solidFill>
              </a:rPr>
              <a:t>pyqt5</a:t>
            </a:r>
            <a:r>
              <a:rPr lang="zh-CN" altLang="en-US" sz="1400" dirty="0">
                <a:solidFill>
                  <a:schemeClr val="tx1">
                    <a:lumMod val="65000"/>
                    <a:lumOff val="35000"/>
                  </a:schemeClr>
                </a:solidFill>
              </a:rPr>
              <a:t>进行界面设计，具体效果见测试部分。</a:t>
            </a:r>
          </a:p>
        </p:txBody>
      </p:sp>
      <p:sp>
        <p:nvSpPr>
          <p:cNvPr id="33" name="文本框 32"/>
          <p:cNvSpPr txBox="1"/>
          <p:nvPr/>
        </p:nvSpPr>
        <p:spPr>
          <a:xfrm>
            <a:off x="5611058" y="3514371"/>
            <a:ext cx="1261884" cy="369332"/>
          </a:xfrm>
          <a:prstGeom prst="rect">
            <a:avLst/>
          </a:prstGeom>
          <a:noFill/>
        </p:spPr>
        <p:txBody>
          <a:bodyPr wrap="none" rtlCol="0">
            <a:spAutoFit/>
          </a:bodyPr>
          <a:lstStyle/>
          <a:p>
            <a:r>
              <a:rPr lang="zh-CN" altLang="en-US" b="1" spc="300" dirty="0">
                <a:solidFill>
                  <a:srgbClr val="00ADD0"/>
                </a:solidFill>
              </a:rPr>
              <a:t>接口设计</a:t>
            </a:r>
          </a:p>
        </p:txBody>
      </p:sp>
      <p:sp>
        <p:nvSpPr>
          <p:cNvPr id="34" name="文本框 33"/>
          <p:cNvSpPr txBox="1"/>
          <p:nvPr/>
        </p:nvSpPr>
        <p:spPr>
          <a:xfrm>
            <a:off x="5592946" y="3864491"/>
            <a:ext cx="4465454" cy="10218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chemeClr val="tx1">
                    <a:lumMod val="65000"/>
                    <a:lumOff val="35000"/>
                  </a:schemeClr>
                </a:solidFill>
              </a:rPr>
              <a:t>使用了</a:t>
            </a:r>
            <a:r>
              <a:rPr lang="en-US" altLang="zh-CN" sz="1400" dirty="0">
                <a:solidFill>
                  <a:schemeClr val="tx1">
                    <a:lumMod val="65000"/>
                    <a:lumOff val="35000"/>
                  </a:schemeClr>
                </a:solidFill>
              </a:rPr>
              <a:t>pyqt5</a:t>
            </a:r>
            <a:r>
              <a:rPr lang="zh-CN" altLang="en-US" sz="1400" dirty="0">
                <a:solidFill>
                  <a:schemeClr val="tx1">
                    <a:lumMod val="65000"/>
                    <a:lumOff val="35000"/>
                  </a:schemeClr>
                </a:solidFill>
              </a:rPr>
              <a:t>的</a:t>
            </a:r>
            <a:r>
              <a:rPr lang="en-US" altLang="zh-CN" sz="1400" dirty="0">
                <a:solidFill>
                  <a:schemeClr val="tx1">
                    <a:lumMod val="65000"/>
                    <a:lumOff val="35000"/>
                  </a:schemeClr>
                </a:solidFill>
              </a:rPr>
              <a:t>connect</a:t>
            </a:r>
            <a:r>
              <a:rPr lang="zh-CN" altLang="en-US" sz="1400" dirty="0">
                <a:solidFill>
                  <a:schemeClr val="tx1">
                    <a:lumMod val="65000"/>
                    <a:lumOff val="35000"/>
                  </a:schemeClr>
                </a:solidFill>
              </a:rPr>
              <a:t>方法允许用户点击按钮进行人机交互。</a:t>
            </a:r>
            <a:endParaRPr lang="en-US" altLang="zh-CN" sz="1400" dirty="0">
              <a:solidFill>
                <a:schemeClr val="tx1">
                  <a:lumMod val="65000"/>
                  <a:lumOff val="35000"/>
                </a:schemeClr>
              </a:solidFill>
            </a:endParaRPr>
          </a:p>
          <a:p>
            <a:pPr marL="285750" indent="-285750">
              <a:lnSpc>
                <a:spcPct val="150000"/>
              </a:lnSpc>
              <a:buFont typeface="Arial" panose="020B0604020202020204" pitchFamily="34" charset="0"/>
              <a:buChar char="•"/>
            </a:pPr>
            <a:r>
              <a:rPr lang="zh-CN" altLang="en-US" sz="1400" dirty="0">
                <a:solidFill>
                  <a:schemeClr val="tx1">
                    <a:lumMod val="65000"/>
                    <a:lumOff val="35000"/>
                  </a:schemeClr>
                </a:solidFill>
              </a:rPr>
              <a:t>使用</a:t>
            </a:r>
            <a:r>
              <a:rPr lang="en-US" altLang="zh-CN" sz="1400" dirty="0">
                <a:solidFill>
                  <a:schemeClr val="tx1">
                    <a:lumMod val="65000"/>
                    <a:lumOff val="35000"/>
                  </a:schemeClr>
                </a:solidFill>
              </a:rPr>
              <a:t>system</a:t>
            </a:r>
            <a:r>
              <a:rPr lang="zh-CN" altLang="en-US" sz="1400" dirty="0">
                <a:solidFill>
                  <a:schemeClr val="tx1">
                    <a:lumMod val="65000"/>
                    <a:lumOff val="35000"/>
                  </a:schemeClr>
                </a:solidFill>
              </a:rPr>
              <a:t>函数在</a:t>
            </a:r>
            <a:r>
              <a:rPr lang="en-US" altLang="zh-CN" sz="1400" dirty="0" err="1">
                <a:solidFill>
                  <a:schemeClr val="tx1">
                    <a:lumMod val="65000"/>
                    <a:lumOff val="35000"/>
                  </a:schemeClr>
                </a:solidFill>
              </a:rPr>
              <a:t>cmd</a:t>
            </a:r>
            <a:r>
              <a:rPr lang="zh-CN" altLang="en-US" sz="1400" dirty="0">
                <a:solidFill>
                  <a:schemeClr val="tx1">
                    <a:lumMod val="65000"/>
                    <a:lumOff val="35000"/>
                  </a:schemeClr>
                </a:solidFill>
              </a:rPr>
              <a:t>中运行命令以打开相应游戏。</a:t>
            </a:r>
          </a:p>
        </p:txBody>
      </p:sp>
      <p:sp>
        <p:nvSpPr>
          <p:cNvPr id="35" name="文本框 34"/>
          <p:cNvSpPr txBox="1"/>
          <p:nvPr/>
        </p:nvSpPr>
        <p:spPr>
          <a:xfrm>
            <a:off x="4815595" y="5019747"/>
            <a:ext cx="1261884" cy="369332"/>
          </a:xfrm>
          <a:prstGeom prst="rect">
            <a:avLst/>
          </a:prstGeom>
          <a:noFill/>
        </p:spPr>
        <p:txBody>
          <a:bodyPr wrap="none" rtlCol="0">
            <a:spAutoFit/>
          </a:bodyPr>
          <a:lstStyle/>
          <a:p>
            <a:r>
              <a:rPr lang="zh-CN" altLang="en-US" b="1" spc="300" dirty="0">
                <a:solidFill>
                  <a:srgbClr val="00ADD0"/>
                </a:solidFill>
              </a:rPr>
              <a:t>出错处理</a:t>
            </a:r>
          </a:p>
        </p:txBody>
      </p:sp>
      <p:sp>
        <p:nvSpPr>
          <p:cNvPr id="36" name="文本框 35"/>
          <p:cNvSpPr txBox="1"/>
          <p:nvPr/>
        </p:nvSpPr>
        <p:spPr>
          <a:xfrm>
            <a:off x="4797483" y="5369867"/>
            <a:ext cx="5265782" cy="70019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rPr>
              <a:t>由于</a:t>
            </a:r>
            <a:r>
              <a:rPr lang="en-US" altLang="zh-CN" sz="1400" dirty="0" err="1">
                <a:solidFill>
                  <a:schemeClr val="tx1">
                    <a:lumMod val="65000"/>
                    <a:lumOff val="35000"/>
                  </a:schemeClr>
                </a:solidFill>
              </a:rPr>
              <a:t>os.system</a:t>
            </a:r>
            <a:r>
              <a:rPr lang="zh-CN" altLang="en-US" sz="1400" dirty="0">
                <a:solidFill>
                  <a:schemeClr val="tx1">
                    <a:lumMod val="65000"/>
                    <a:lumOff val="35000"/>
                  </a:schemeClr>
                </a:solidFill>
              </a:rPr>
              <a:t>函数是阻塞的，意味着打开一个游戏后主界面就被阻塞了，此时无法对主界面进行任何操作。</a:t>
            </a:r>
          </a:p>
        </p:txBody>
      </p:sp>
    </p:spTree>
    <p:extLst>
      <p:ext uri="{BB962C8B-B14F-4D97-AF65-F5344CB8AC3E}">
        <p14:creationId xmlns:p14="http://schemas.microsoft.com/office/powerpoint/2010/main" val="2766586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358261">
            <a:off x="4013152" y="2319236"/>
            <a:ext cx="742699" cy="995575"/>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0" name="文本框 9"/>
          <p:cNvSpPr txBox="1"/>
          <p:nvPr/>
        </p:nvSpPr>
        <p:spPr>
          <a:xfrm>
            <a:off x="4059588" y="2565523"/>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lumMod val="95000"/>
                  </a:prstClr>
                </a:solidFill>
                <a:effectLst/>
                <a:uLnTx/>
                <a:uFillTx/>
                <a:latin typeface="Arial"/>
                <a:cs typeface="+mn-cs"/>
              </a:rPr>
              <a:t>4</a:t>
            </a:r>
            <a:endParaRPr kumimoji="0" lang="zh-CN" altLang="en-US" sz="4400" b="0" i="0" u="none" strike="noStrike" kern="1200" cap="none" spc="0" normalizeH="0" baseline="0" noProof="0" dirty="0">
              <a:ln>
                <a:noFill/>
              </a:ln>
              <a:solidFill>
                <a:prstClr val="white">
                  <a:lumMod val="95000"/>
                </a:prstClr>
              </a:solidFill>
              <a:effectLst/>
              <a:uLnTx/>
              <a:uFillTx/>
              <a:latin typeface="Arial"/>
              <a:cs typeface="+mn-cs"/>
            </a:endParaRPr>
          </a:p>
        </p:txBody>
      </p:sp>
      <p:sp>
        <p:nvSpPr>
          <p:cNvPr id="11" name="文本框 10"/>
          <p:cNvSpPr txBox="1"/>
          <p:nvPr/>
        </p:nvSpPr>
        <p:spPr>
          <a:xfrm>
            <a:off x="4756837" y="2330647"/>
            <a:ext cx="275588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开发过程</a:t>
            </a:r>
          </a:p>
        </p:txBody>
      </p:sp>
      <p:sp>
        <p:nvSpPr>
          <p:cNvPr id="12" name="文本框 11"/>
          <p:cNvSpPr txBox="1"/>
          <p:nvPr/>
        </p:nvSpPr>
        <p:spPr>
          <a:xfrm>
            <a:off x="4747701" y="3016847"/>
            <a:ext cx="287771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DEVELOPING PROCESS</a:t>
            </a:r>
          </a:p>
        </p:txBody>
      </p:sp>
    </p:spTree>
    <p:extLst>
      <p:ext uri="{BB962C8B-B14F-4D97-AF65-F5344CB8AC3E}">
        <p14:creationId xmlns:p14="http://schemas.microsoft.com/office/powerpoint/2010/main" val="11354804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75000"/>
                    <a:lumOff val="25000"/>
                  </a:prstClr>
                </a:solidFill>
                <a:effectLst/>
                <a:uLnTx/>
                <a:uFillTx/>
                <a:latin typeface="Arial"/>
                <a:cs typeface="+mn-cs"/>
              </a:rPr>
              <a:t>4</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4" name="文本框 3"/>
          <p:cNvSpPr txBox="1"/>
          <p:nvPr/>
        </p:nvSpPr>
        <p:spPr>
          <a:xfrm>
            <a:off x="1418095" y="781743"/>
            <a:ext cx="15183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开发过程</a:t>
            </a:r>
          </a:p>
        </p:txBody>
      </p:sp>
      <p:sp>
        <p:nvSpPr>
          <p:cNvPr id="5" name="文本框 4"/>
          <p:cNvSpPr txBox="1"/>
          <p:nvPr/>
        </p:nvSpPr>
        <p:spPr>
          <a:xfrm>
            <a:off x="1382508" y="1089052"/>
            <a:ext cx="16754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DEVELOPING PROCESS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4" name="等腰三角形 36"/>
          <p:cNvSpPr/>
          <p:nvPr/>
        </p:nvSpPr>
        <p:spPr>
          <a:xfrm>
            <a:off x="5332372" y="2043001"/>
            <a:ext cx="1565756" cy="1368680"/>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D6598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等腰三角形 36"/>
          <p:cNvSpPr/>
          <p:nvPr/>
        </p:nvSpPr>
        <p:spPr>
          <a:xfrm rot="7176392">
            <a:off x="6295148" y="3734415"/>
            <a:ext cx="1565756" cy="1368681"/>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BE084E">
                <a:alpha val="96863"/>
              </a:srgb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等腰三角形 36"/>
          <p:cNvSpPr/>
          <p:nvPr/>
        </p:nvSpPr>
        <p:spPr>
          <a:xfrm rot="14423608" flipH="1">
            <a:off x="4311737" y="3754304"/>
            <a:ext cx="1565756" cy="1368680"/>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F3AA99"/>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Freeform 8"/>
          <p:cNvSpPr>
            <a:spLocks noEditPoints="1"/>
          </p:cNvSpPr>
          <p:nvPr/>
        </p:nvSpPr>
        <p:spPr bwMode="auto">
          <a:xfrm>
            <a:off x="5658694" y="3283529"/>
            <a:ext cx="875131" cy="594575"/>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solidFill>
            <a:srgbClr val="D6598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40" name="文本框 39"/>
          <p:cNvSpPr txBox="1"/>
          <p:nvPr/>
        </p:nvSpPr>
        <p:spPr>
          <a:xfrm>
            <a:off x="5317132" y="3979211"/>
            <a:ext cx="15760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方正正纤黑简体"/>
                <a:cs typeface="+mn-cs"/>
              </a:rPr>
              <a:t>游戏盒子</a:t>
            </a:r>
          </a:p>
        </p:txBody>
      </p:sp>
      <p:sp>
        <p:nvSpPr>
          <p:cNvPr id="10" name="文本框 9"/>
          <p:cNvSpPr txBox="1"/>
          <p:nvPr/>
        </p:nvSpPr>
        <p:spPr>
          <a:xfrm>
            <a:off x="3490500" y="275306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a:cs typeface="+mn-cs"/>
              </a:rPr>
              <a:t>游戏模块</a:t>
            </a:r>
          </a:p>
        </p:txBody>
      </p:sp>
      <p:sp>
        <p:nvSpPr>
          <p:cNvPr id="51" name="Rectangle 72"/>
          <p:cNvSpPr/>
          <p:nvPr/>
        </p:nvSpPr>
        <p:spPr>
          <a:xfrm>
            <a:off x="1618788" y="3131363"/>
            <a:ext cx="3119294" cy="70019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编写各个游戏的模块，</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为象棋游戏编写服务器与客户端。</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2" name="文本框 51"/>
          <p:cNvSpPr txBox="1"/>
          <p:nvPr/>
        </p:nvSpPr>
        <p:spPr>
          <a:xfrm>
            <a:off x="5624173" y="511517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a:cs typeface="+mn-cs"/>
              </a:rPr>
              <a:t>测试迭代</a:t>
            </a:r>
          </a:p>
        </p:txBody>
      </p:sp>
      <p:sp>
        <p:nvSpPr>
          <p:cNvPr id="54" name="文本框 53"/>
          <p:cNvSpPr txBox="1"/>
          <p:nvPr/>
        </p:nvSpPr>
        <p:spPr>
          <a:xfrm>
            <a:off x="7043602" y="2731253"/>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a:cs typeface="+mn-cs"/>
              </a:rPr>
              <a:t>语音控制</a:t>
            </a:r>
          </a:p>
        </p:txBody>
      </p:sp>
      <p:sp>
        <p:nvSpPr>
          <p:cNvPr id="55" name="Rectangle 72"/>
          <p:cNvSpPr/>
          <p:nvPr/>
        </p:nvSpPr>
        <p:spPr>
          <a:xfrm>
            <a:off x="6634718" y="3140691"/>
            <a:ext cx="3688445" cy="70019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在游戏原有控制逻辑的基础上</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加入语音控制模块。</a:t>
            </a:r>
          </a:p>
        </p:txBody>
      </p:sp>
      <p:cxnSp>
        <p:nvCxnSpPr>
          <p:cNvPr id="12" name="直接连接符 11"/>
          <p:cNvCxnSpPr/>
          <p:nvPr/>
        </p:nvCxnSpPr>
        <p:spPr>
          <a:xfrm>
            <a:off x="5544509" y="5128943"/>
            <a:ext cx="0" cy="339150"/>
          </a:xfrm>
          <a:prstGeom prst="line">
            <a:avLst/>
          </a:prstGeom>
          <a:ln>
            <a:solidFill>
              <a:srgbClr val="D65980"/>
            </a:solidFill>
          </a:ln>
        </p:spPr>
        <p:style>
          <a:lnRef idx="1">
            <a:schemeClr val="accent1"/>
          </a:lnRef>
          <a:fillRef idx="0">
            <a:schemeClr val="accent1"/>
          </a:fillRef>
          <a:effectRef idx="0">
            <a:schemeClr val="accent1"/>
          </a:effectRef>
          <a:fontRef idx="minor">
            <a:schemeClr val="tx1"/>
          </a:fontRef>
        </p:style>
      </p:cxnSp>
      <p:sp>
        <p:nvSpPr>
          <p:cNvPr id="56" name="Freeform 13"/>
          <p:cNvSpPr>
            <a:spLocks noEditPoints="1"/>
          </p:cNvSpPr>
          <p:nvPr/>
        </p:nvSpPr>
        <p:spPr bwMode="auto">
          <a:xfrm>
            <a:off x="4840115" y="5090873"/>
            <a:ext cx="573494" cy="415290"/>
          </a:xfrm>
          <a:custGeom>
            <a:avLst/>
            <a:gdLst>
              <a:gd name="T0" fmla="*/ 390 w 594"/>
              <a:gd name="T1" fmla="*/ 126 h 431"/>
              <a:gd name="T2" fmla="*/ 373 w 594"/>
              <a:gd name="T3" fmla="*/ 143 h 431"/>
              <a:gd name="T4" fmla="*/ 344 w 594"/>
              <a:gd name="T5" fmla="*/ 284 h 431"/>
              <a:gd name="T6" fmla="*/ 220 w 594"/>
              <a:gd name="T7" fmla="*/ 255 h 431"/>
              <a:gd name="T8" fmla="*/ 220 w 594"/>
              <a:gd name="T9" fmla="*/ 126 h 431"/>
              <a:gd name="T10" fmla="*/ 204 w 594"/>
              <a:gd name="T11" fmla="*/ 93 h 431"/>
              <a:gd name="T12" fmla="*/ 270 w 594"/>
              <a:gd name="T13" fmla="*/ 124 h 431"/>
              <a:gd name="T14" fmla="*/ 260 w 594"/>
              <a:gd name="T15" fmla="*/ 140 h 431"/>
              <a:gd name="T16" fmla="*/ 260 w 594"/>
              <a:gd name="T17" fmla="*/ 246 h 431"/>
              <a:gd name="T18" fmla="*/ 317 w 594"/>
              <a:gd name="T19" fmla="*/ 246 h 431"/>
              <a:gd name="T20" fmla="*/ 333 w 594"/>
              <a:gd name="T21" fmla="*/ 229 h 431"/>
              <a:gd name="T22" fmla="*/ 333 w 594"/>
              <a:gd name="T23" fmla="*/ 124 h 431"/>
              <a:gd name="T24" fmla="*/ 323 w 594"/>
              <a:gd name="T25" fmla="*/ 93 h 431"/>
              <a:gd name="T26" fmla="*/ 406 w 594"/>
              <a:gd name="T27" fmla="*/ 76 h 431"/>
              <a:gd name="T28" fmla="*/ 306 w 594"/>
              <a:gd name="T29" fmla="*/ 140 h 431"/>
              <a:gd name="T30" fmla="*/ 317 w 594"/>
              <a:gd name="T31" fmla="*/ 229 h 431"/>
              <a:gd name="T32" fmla="*/ 276 w 594"/>
              <a:gd name="T33" fmla="*/ 140 h 431"/>
              <a:gd name="T34" fmla="*/ 287 w 594"/>
              <a:gd name="T35" fmla="*/ 76 h 431"/>
              <a:gd name="T36" fmla="*/ 187 w 594"/>
              <a:gd name="T37" fmla="*/ 143 h 431"/>
              <a:gd name="T38" fmla="*/ 203 w 594"/>
              <a:gd name="T39" fmla="*/ 261 h 431"/>
              <a:gd name="T40" fmla="*/ 351 w 594"/>
              <a:gd name="T41" fmla="*/ 300 h 431"/>
              <a:gd name="T42" fmla="*/ 390 w 594"/>
              <a:gd name="T43" fmla="*/ 143 h 431"/>
              <a:gd name="T44" fmla="*/ 406 w 594"/>
              <a:gd name="T45" fmla="*/ 76 h 431"/>
              <a:gd name="T46" fmla="*/ 560 w 594"/>
              <a:gd name="T47" fmla="*/ 43 h 431"/>
              <a:gd name="T48" fmla="*/ 71 w 594"/>
              <a:gd name="T49" fmla="*/ 0 h 431"/>
              <a:gd name="T50" fmla="*/ 32 w 594"/>
              <a:gd name="T51" fmla="*/ 369 h 431"/>
              <a:gd name="T52" fmla="*/ 0 w 594"/>
              <a:gd name="T53" fmla="*/ 384 h 431"/>
              <a:gd name="T54" fmla="*/ 552 w 594"/>
              <a:gd name="T55" fmla="*/ 431 h 431"/>
              <a:gd name="T56" fmla="*/ 594 w 594"/>
              <a:gd name="T57" fmla="*/ 369 h 431"/>
              <a:gd name="T58" fmla="*/ 327 w 594"/>
              <a:gd name="T59" fmla="*/ 407 h 431"/>
              <a:gd name="T60" fmla="*/ 245 w 594"/>
              <a:gd name="T61" fmla="*/ 394 h 431"/>
              <a:gd name="T62" fmla="*/ 327 w 594"/>
              <a:gd name="T63" fmla="*/ 382 h 431"/>
              <a:gd name="T64" fmla="*/ 327 w 594"/>
              <a:gd name="T65" fmla="*/ 407 h 431"/>
              <a:gd name="T66" fmla="*/ 506 w 594"/>
              <a:gd name="T67" fmla="*/ 337 h 431"/>
              <a:gd name="T68" fmla="*/ 65 w 594"/>
              <a:gd name="T69" fmla="*/ 318 h 431"/>
              <a:gd name="T70" fmla="*/ 88 w 594"/>
              <a:gd name="T71" fmla="*/ 38 h 431"/>
              <a:gd name="T72" fmla="*/ 524 w 594"/>
              <a:gd name="T73" fmla="*/ 5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431">
                <a:moveTo>
                  <a:pt x="390" y="93"/>
                </a:moveTo>
                <a:cubicBezTo>
                  <a:pt x="390" y="126"/>
                  <a:pt x="390" y="126"/>
                  <a:pt x="390" y="126"/>
                </a:cubicBezTo>
                <a:cubicBezTo>
                  <a:pt x="373" y="126"/>
                  <a:pt x="373" y="126"/>
                  <a:pt x="373" y="126"/>
                </a:cubicBezTo>
                <a:cubicBezTo>
                  <a:pt x="373" y="143"/>
                  <a:pt x="373" y="143"/>
                  <a:pt x="373" y="143"/>
                </a:cubicBezTo>
                <a:cubicBezTo>
                  <a:pt x="373" y="255"/>
                  <a:pt x="373" y="255"/>
                  <a:pt x="373" y="255"/>
                </a:cubicBezTo>
                <a:cubicBezTo>
                  <a:pt x="344" y="284"/>
                  <a:pt x="344" y="284"/>
                  <a:pt x="344" y="284"/>
                </a:cubicBezTo>
                <a:cubicBezTo>
                  <a:pt x="248" y="284"/>
                  <a:pt x="248" y="284"/>
                  <a:pt x="248" y="284"/>
                </a:cubicBezTo>
                <a:cubicBezTo>
                  <a:pt x="220" y="255"/>
                  <a:pt x="220" y="255"/>
                  <a:pt x="220" y="255"/>
                </a:cubicBezTo>
                <a:cubicBezTo>
                  <a:pt x="220" y="143"/>
                  <a:pt x="220" y="143"/>
                  <a:pt x="220" y="143"/>
                </a:cubicBezTo>
                <a:cubicBezTo>
                  <a:pt x="220" y="126"/>
                  <a:pt x="220" y="126"/>
                  <a:pt x="220" y="126"/>
                </a:cubicBezTo>
                <a:cubicBezTo>
                  <a:pt x="204" y="126"/>
                  <a:pt x="204" y="126"/>
                  <a:pt x="204" y="126"/>
                </a:cubicBezTo>
                <a:cubicBezTo>
                  <a:pt x="204" y="93"/>
                  <a:pt x="204" y="93"/>
                  <a:pt x="204" y="93"/>
                </a:cubicBezTo>
                <a:cubicBezTo>
                  <a:pt x="270" y="93"/>
                  <a:pt x="270" y="93"/>
                  <a:pt x="270" y="93"/>
                </a:cubicBezTo>
                <a:cubicBezTo>
                  <a:pt x="270" y="124"/>
                  <a:pt x="270" y="124"/>
                  <a:pt x="270" y="124"/>
                </a:cubicBezTo>
                <a:cubicBezTo>
                  <a:pt x="260" y="124"/>
                  <a:pt x="260" y="124"/>
                  <a:pt x="260" y="124"/>
                </a:cubicBezTo>
                <a:cubicBezTo>
                  <a:pt x="260" y="140"/>
                  <a:pt x="260" y="140"/>
                  <a:pt x="260" y="140"/>
                </a:cubicBezTo>
                <a:cubicBezTo>
                  <a:pt x="260" y="229"/>
                  <a:pt x="260" y="229"/>
                  <a:pt x="260" y="229"/>
                </a:cubicBezTo>
                <a:cubicBezTo>
                  <a:pt x="260" y="246"/>
                  <a:pt x="260" y="246"/>
                  <a:pt x="260" y="246"/>
                </a:cubicBezTo>
                <a:cubicBezTo>
                  <a:pt x="276" y="246"/>
                  <a:pt x="276" y="246"/>
                  <a:pt x="276" y="246"/>
                </a:cubicBezTo>
                <a:cubicBezTo>
                  <a:pt x="317" y="246"/>
                  <a:pt x="317" y="246"/>
                  <a:pt x="317" y="246"/>
                </a:cubicBezTo>
                <a:cubicBezTo>
                  <a:pt x="333" y="246"/>
                  <a:pt x="333" y="246"/>
                  <a:pt x="333" y="246"/>
                </a:cubicBezTo>
                <a:cubicBezTo>
                  <a:pt x="333" y="229"/>
                  <a:pt x="333" y="229"/>
                  <a:pt x="333" y="229"/>
                </a:cubicBezTo>
                <a:cubicBezTo>
                  <a:pt x="333" y="140"/>
                  <a:pt x="333" y="140"/>
                  <a:pt x="333" y="140"/>
                </a:cubicBezTo>
                <a:cubicBezTo>
                  <a:pt x="333" y="124"/>
                  <a:pt x="333" y="124"/>
                  <a:pt x="333" y="124"/>
                </a:cubicBezTo>
                <a:cubicBezTo>
                  <a:pt x="323" y="124"/>
                  <a:pt x="323" y="124"/>
                  <a:pt x="323" y="124"/>
                </a:cubicBezTo>
                <a:cubicBezTo>
                  <a:pt x="323" y="93"/>
                  <a:pt x="323" y="93"/>
                  <a:pt x="323" y="93"/>
                </a:cubicBezTo>
                <a:cubicBezTo>
                  <a:pt x="390" y="93"/>
                  <a:pt x="390" y="93"/>
                  <a:pt x="390" y="93"/>
                </a:cubicBezTo>
                <a:close/>
                <a:moveTo>
                  <a:pt x="406" y="76"/>
                </a:moveTo>
                <a:cubicBezTo>
                  <a:pt x="306" y="76"/>
                  <a:pt x="306" y="76"/>
                  <a:pt x="306" y="76"/>
                </a:cubicBezTo>
                <a:cubicBezTo>
                  <a:pt x="306" y="140"/>
                  <a:pt x="306" y="140"/>
                  <a:pt x="306" y="140"/>
                </a:cubicBezTo>
                <a:cubicBezTo>
                  <a:pt x="317" y="140"/>
                  <a:pt x="317" y="140"/>
                  <a:pt x="317" y="140"/>
                </a:cubicBezTo>
                <a:cubicBezTo>
                  <a:pt x="317" y="229"/>
                  <a:pt x="317" y="229"/>
                  <a:pt x="317" y="229"/>
                </a:cubicBezTo>
                <a:cubicBezTo>
                  <a:pt x="276" y="229"/>
                  <a:pt x="276" y="229"/>
                  <a:pt x="276" y="229"/>
                </a:cubicBezTo>
                <a:cubicBezTo>
                  <a:pt x="276" y="140"/>
                  <a:pt x="276" y="140"/>
                  <a:pt x="276" y="140"/>
                </a:cubicBezTo>
                <a:cubicBezTo>
                  <a:pt x="287" y="140"/>
                  <a:pt x="287" y="140"/>
                  <a:pt x="287" y="140"/>
                </a:cubicBezTo>
                <a:cubicBezTo>
                  <a:pt x="287" y="76"/>
                  <a:pt x="287" y="76"/>
                  <a:pt x="287" y="76"/>
                </a:cubicBezTo>
                <a:cubicBezTo>
                  <a:pt x="187" y="76"/>
                  <a:pt x="187" y="76"/>
                  <a:pt x="187" y="76"/>
                </a:cubicBezTo>
                <a:cubicBezTo>
                  <a:pt x="187" y="143"/>
                  <a:pt x="187" y="143"/>
                  <a:pt x="187" y="143"/>
                </a:cubicBezTo>
                <a:cubicBezTo>
                  <a:pt x="203" y="143"/>
                  <a:pt x="203" y="143"/>
                  <a:pt x="203" y="143"/>
                </a:cubicBezTo>
                <a:cubicBezTo>
                  <a:pt x="203" y="261"/>
                  <a:pt x="203" y="261"/>
                  <a:pt x="203" y="261"/>
                </a:cubicBezTo>
                <a:cubicBezTo>
                  <a:pt x="241" y="300"/>
                  <a:pt x="241" y="300"/>
                  <a:pt x="241" y="300"/>
                </a:cubicBezTo>
                <a:cubicBezTo>
                  <a:pt x="351" y="300"/>
                  <a:pt x="351" y="300"/>
                  <a:pt x="351" y="300"/>
                </a:cubicBezTo>
                <a:cubicBezTo>
                  <a:pt x="390" y="261"/>
                  <a:pt x="390" y="261"/>
                  <a:pt x="390" y="261"/>
                </a:cubicBezTo>
                <a:cubicBezTo>
                  <a:pt x="390" y="143"/>
                  <a:pt x="390" y="143"/>
                  <a:pt x="390" y="143"/>
                </a:cubicBezTo>
                <a:cubicBezTo>
                  <a:pt x="406" y="143"/>
                  <a:pt x="406" y="143"/>
                  <a:pt x="406" y="143"/>
                </a:cubicBezTo>
                <a:cubicBezTo>
                  <a:pt x="406" y="76"/>
                  <a:pt x="406" y="76"/>
                  <a:pt x="406" y="76"/>
                </a:cubicBezTo>
                <a:close/>
                <a:moveTo>
                  <a:pt x="560" y="369"/>
                </a:moveTo>
                <a:cubicBezTo>
                  <a:pt x="560" y="43"/>
                  <a:pt x="560" y="43"/>
                  <a:pt x="560" y="43"/>
                </a:cubicBezTo>
                <a:cubicBezTo>
                  <a:pt x="560" y="19"/>
                  <a:pt x="542" y="0"/>
                  <a:pt x="521" y="0"/>
                </a:cubicBezTo>
                <a:cubicBezTo>
                  <a:pt x="71" y="0"/>
                  <a:pt x="71" y="0"/>
                  <a:pt x="71" y="0"/>
                </a:cubicBezTo>
                <a:cubicBezTo>
                  <a:pt x="49" y="0"/>
                  <a:pt x="32" y="19"/>
                  <a:pt x="32" y="43"/>
                </a:cubicBezTo>
                <a:cubicBezTo>
                  <a:pt x="32" y="369"/>
                  <a:pt x="32" y="369"/>
                  <a:pt x="32" y="369"/>
                </a:cubicBezTo>
                <a:cubicBezTo>
                  <a:pt x="0" y="369"/>
                  <a:pt x="0" y="369"/>
                  <a:pt x="0" y="369"/>
                </a:cubicBezTo>
                <a:cubicBezTo>
                  <a:pt x="0" y="384"/>
                  <a:pt x="0" y="384"/>
                  <a:pt x="0" y="384"/>
                </a:cubicBezTo>
                <a:cubicBezTo>
                  <a:pt x="0" y="410"/>
                  <a:pt x="19" y="431"/>
                  <a:pt x="42" y="431"/>
                </a:cubicBezTo>
                <a:cubicBezTo>
                  <a:pt x="552" y="431"/>
                  <a:pt x="552" y="431"/>
                  <a:pt x="552" y="431"/>
                </a:cubicBezTo>
                <a:cubicBezTo>
                  <a:pt x="575" y="431"/>
                  <a:pt x="594" y="410"/>
                  <a:pt x="594" y="384"/>
                </a:cubicBezTo>
                <a:cubicBezTo>
                  <a:pt x="594" y="369"/>
                  <a:pt x="594" y="369"/>
                  <a:pt x="594" y="369"/>
                </a:cubicBezTo>
                <a:lnTo>
                  <a:pt x="560" y="369"/>
                </a:lnTo>
                <a:close/>
                <a:moveTo>
                  <a:pt x="327" y="407"/>
                </a:moveTo>
                <a:cubicBezTo>
                  <a:pt x="256" y="407"/>
                  <a:pt x="256" y="407"/>
                  <a:pt x="256" y="407"/>
                </a:cubicBezTo>
                <a:cubicBezTo>
                  <a:pt x="250" y="407"/>
                  <a:pt x="245" y="401"/>
                  <a:pt x="245" y="394"/>
                </a:cubicBezTo>
                <a:cubicBezTo>
                  <a:pt x="245" y="387"/>
                  <a:pt x="250" y="382"/>
                  <a:pt x="256" y="382"/>
                </a:cubicBezTo>
                <a:cubicBezTo>
                  <a:pt x="327" y="382"/>
                  <a:pt x="327" y="382"/>
                  <a:pt x="327" y="382"/>
                </a:cubicBezTo>
                <a:cubicBezTo>
                  <a:pt x="334" y="382"/>
                  <a:pt x="339" y="387"/>
                  <a:pt x="339" y="394"/>
                </a:cubicBezTo>
                <a:cubicBezTo>
                  <a:pt x="339" y="401"/>
                  <a:pt x="334" y="407"/>
                  <a:pt x="327" y="407"/>
                </a:cubicBezTo>
                <a:close/>
                <a:moveTo>
                  <a:pt x="524" y="318"/>
                </a:moveTo>
                <a:cubicBezTo>
                  <a:pt x="524" y="328"/>
                  <a:pt x="516" y="337"/>
                  <a:pt x="506" y="337"/>
                </a:cubicBezTo>
                <a:cubicBezTo>
                  <a:pt x="82" y="337"/>
                  <a:pt x="82" y="337"/>
                  <a:pt x="82" y="337"/>
                </a:cubicBezTo>
                <a:cubicBezTo>
                  <a:pt x="73" y="337"/>
                  <a:pt x="65" y="328"/>
                  <a:pt x="65" y="318"/>
                </a:cubicBezTo>
                <a:cubicBezTo>
                  <a:pt x="65" y="57"/>
                  <a:pt x="65" y="57"/>
                  <a:pt x="65" y="57"/>
                </a:cubicBezTo>
                <a:cubicBezTo>
                  <a:pt x="65" y="47"/>
                  <a:pt x="73" y="38"/>
                  <a:pt x="88" y="38"/>
                </a:cubicBezTo>
                <a:cubicBezTo>
                  <a:pt x="512" y="38"/>
                  <a:pt x="512" y="38"/>
                  <a:pt x="512" y="38"/>
                </a:cubicBezTo>
                <a:cubicBezTo>
                  <a:pt x="516" y="38"/>
                  <a:pt x="524" y="47"/>
                  <a:pt x="524" y="57"/>
                </a:cubicBezTo>
                <a:lnTo>
                  <a:pt x="524" y="318"/>
                </a:lnTo>
                <a:close/>
              </a:path>
            </a:pathLst>
          </a:custGeom>
          <a:solidFill>
            <a:srgbClr val="D6598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8" name="Freeform 34"/>
          <p:cNvSpPr>
            <a:spLocks noEditPoints="1"/>
          </p:cNvSpPr>
          <p:nvPr/>
        </p:nvSpPr>
        <p:spPr bwMode="auto">
          <a:xfrm>
            <a:off x="2714140" y="2709391"/>
            <a:ext cx="658121" cy="421972"/>
          </a:xfrm>
          <a:custGeom>
            <a:avLst/>
            <a:gdLst>
              <a:gd name="T0" fmla="*/ 631 w 632"/>
              <a:gd name="T1" fmla="*/ 150 h 405"/>
              <a:gd name="T2" fmla="*/ 623 w 632"/>
              <a:gd name="T3" fmla="*/ 142 h 405"/>
              <a:gd name="T4" fmla="*/ 14 w 632"/>
              <a:gd name="T5" fmla="*/ 1 h 405"/>
              <a:gd name="T6" fmla="*/ 3 w 632"/>
              <a:gd name="T7" fmla="*/ 6 h 405"/>
              <a:gd name="T8" fmla="*/ 4 w 632"/>
              <a:gd name="T9" fmla="*/ 19 h 405"/>
              <a:gd name="T10" fmla="*/ 325 w 632"/>
              <a:gd name="T11" fmla="*/ 401 h 405"/>
              <a:gd name="T12" fmla="*/ 333 w 632"/>
              <a:gd name="T13" fmla="*/ 405 h 405"/>
              <a:gd name="T14" fmla="*/ 340 w 632"/>
              <a:gd name="T15" fmla="*/ 402 h 405"/>
              <a:gd name="T16" fmla="*/ 627 w 632"/>
              <a:gd name="T17" fmla="*/ 161 h 405"/>
              <a:gd name="T18" fmla="*/ 631 w 632"/>
              <a:gd name="T19" fmla="*/ 150 h 405"/>
              <a:gd name="T20" fmla="*/ 335 w 632"/>
              <a:gd name="T21" fmla="*/ 378 h 405"/>
              <a:gd name="T22" fmla="*/ 303 w 632"/>
              <a:gd name="T23" fmla="*/ 341 h 405"/>
              <a:gd name="T24" fmla="*/ 324 w 632"/>
              <a:gd name="T25" fmla="*/ 323 h 405"/>
              <a:gd name="T26" fmla="*/ 325 w 632"/>
              <a:gd name="T27" fmla="*/ 311 h 405"/>
              <a:gd name="T28" fmla="*/ 312 w 632"/>
              <a:gd name="T29" fmla="*/ 310 h 405"/>
              <a:gd name="T30" fmla="*/ 292 w 632"/>
              <a:gd name="T31" fmla="*/ 327 h 405"/>
              <a:gd name="T32" fmla="*/ 258 w 632"/>
              <a:gd name="T33" fmla="*/ 287 h 405"/>
              <a:gd name="T34" fmla="*/ 269 w 632"/>
              <a:gd name="T35" fmla="*/ 277 h 405"/>
              <a:gd name="T36" fmla="*/ 270 w 632"/>
              <a:gd name="T37" fmla="*/ 265 h 405"/>
              <a:gd name="T38" fmla="*/ 258 w 632"/>
              <a:gd name="T39" fmla="*/ 264 h 405"/>
              <a:gd name="T40" fmla="*/ 247 w 632"/>
              <a:gd name="T41" fmla="*/ 274 h 405"/>
              <a:gd name="T42" fmla="*/ 212 w 632"/>
              <a:gd name="T43" fmla="*/ 233 h 405"/>
              <a:gd name="T44" fmla="*/ 233 w 632"/>
              <a:gd name="T45" fmla="*/ 215 h 405"/>
              <a:gd name="T46" fmla="*/ 234 w 632"/>
              <a:gd name="T47" fmla="*/ 204 h 405"/>
              <a:gd name="T48" fmla="*/ 223 w 632"/>
              <a:gd name="T49" fmla="*/ 203 h 405"/>
              <a:gd name="T50" fmla="*/ 202 w 632"/>
              <a:gd name="T51" fmla="*/ 221 h 405"/>
              <a:gd name="T52" fmla="*/ 167 w 632"/>
              <a:gd name="T53" fmla="*/ 180 h 405"/>
              <a:gd name="T54" fmla="*/ 179 w 632"/>
              <a:gd name="T55" fmla="*/ 170 h 405"/>
              <a:gd name="T56" fmla="*/ 180 w 632"/>
              <a:gd name="T57" fmla="*/ 158 h 405"/>
              <a:gd name="T58" fmla="*/ 168 w 632"/>
              <a:gd name="T59" fmla="*/ 157 h 405"/>
              <a:gd name="T60" fmla="*/ 156 w 632"/>
              <a:gd name="T61" fmla="*/ 166 h 405"/>
              <a:gd name="T62" fmla="*/ 122 w 632"/>
              <a:gd name="T63" fmla="*/ 125 h 405"/>
              <a:gd name="T64" fmla="*/ 142 w 632"/>
              <a:gd name="T65" fmla="*/ 108 h 405"/>
              <a:gd name="T66" fmla="*/ 143 w 632"/>
              <a:gd name="T67" fmla="*/ 97 h 405"/>
              <a:gd name="T68" fmla="*/ 132 w 632"/>
              <a:gd name="T69" fmla="*/ 96 h 405"/>
              <a:gd name="T70" fmla="*/ 112 w 632"/>
              <a:gd name="T71" fmla="*/ 113 h 405"/>
              <a:gd name="T72" fmla="*/ 42 w 632"/>
              <a:gd name="T73" fmla="*/ 30 h 405"/>
              <a:gd name="T74" fmla="*/ 596 w 632"/>
              <a:gd name="T75" fmla="*/ 158 h 405"/>
              <a:gd name="T76" fmla="*/ 335 w 632"/>
              <a:gd name="T77" fmla="*/ 378 h 405"/>
              <a:gd name="T78" fmla="*/ 339 w 632"/>
              <a:gd name="T79" fmla="*/ 276 h 405"/>
              <a:gd name="T80" fmla="*/ 348 w 632"/>
              <a:gd name="T81" fmla="*/ 280 h 405"/>
              <a:gd name="T82" fmla="*/ 355 w 632"/>
              <a:gd name="T83" fmla="*/ 277 h 405"/>
              <a:gd name="T84" fmla="*/ 450 w 632"/>
              <a:gd name="T85" fmla="*/ 197 h 405"/>
              <a:gd name="T86" fmla="*/ 453 w 632"/>
              <a:gd name="T87" fmla="*/ 186 h 405"/>
              <a:gd name="T88" fmla="*/ 445 w 632"/>
              <a:gd name="T89" fmla="*/ 178 h 405"/>
              <a:gd name="T90" fmla="*/ 251 w 632"/>
              <a:gd name="T91" fmla="*/ 141 h 405"/>
              <a:gd name="T92" fmla="*/ 240 w 632"/>
              <a:gd name="T93" fmla="*/ 146 h 405"/>
              <a:gd name="T94" fmla="*/ 241 w 632"/>
              <a:gd name="T95" fmla="*/ 158 h 405"/>
              <a:gd name="T96" fmla="*/ 339 w 632"/>
              <a:gd name="T97" fmla="*/ 276 h 405"/>
              <a:gd name="T98" fmla="*/ 418 w 632"/>
              <a:gd name="T99" fmla="*/ 195 h 405"/>
              <a:gd name="T100" fmla="*/ 349 w 632"/>
              <a:gd name="T101" fmla="*/ 253 h 405"/>
              <a:gd name="T102" fmla="*/ 278 w 632"/>
              <a:gd name="T103" fmla="*/ 168 h 405"/>
              <a:gd name="T104" fmla="*/ 418 w 632"/>
              <a:gd name="T105"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2" h="405">
                <a:moveTo>
                  <a:pt x="631" y="150"/>
                </a:moveTo>
                <a:cubicBezTo>
                  <a:pt x="630" y="146"/>
                  <a:pt x="627" y="142"/>
                  <a:pt x="623" y="142"/>
                </a:cubicBezTo>
                <a:cubicBezTo>
                  <a:pt x="14" y="1"/>
                  <a:pt x="14" y="1"/>
                  <a:pt x="14" y="1"/>
                </a:cubicBezTo>
                <a:cubicBezTo>
                  <a:pt x="10" y="0"/>
                  <a:pt x="5" y="2"/>
                  <a:pt x="3" y="6"/>
                </a:cubicBezTo>
                <a:cubicBezTo>
                  <a:pt x="0" y="10"/>
                  <a:pt x="1" y="16"/>
                  <a:pt x="4" y="19"/>
                </a:cubicBezTo>
                <a:cubicBezTo>
                  <a:pt x="325" y="401"/>
                  <a:pt x="325" y="401"/>
                  <a:pt x="325" y="401"/>
                </a:cubicBezTo>
                <a:cubicBezTo>
                  <a:pt x="327" y="403"/>
                  <a:pt x="330" y="405"/>
                  <a:pt x="333" y="405"/>
                </a:cubicBezTo>
                <a:cubicBezTo>
                  <a:pt x="336" y="405"/>
                  <a:pt x="338" y="404"/>
                  <a:pt x="340" y="402"/>
                </a:cubicBezTo>
                <a:cubicBezTo>
                  <a:pt x="627" y="161"/>
                  <a:pt x="627" y="161"/>
                  <a:pt x="627" y="161"/>
                </a:cubicBezTo>
                <a:cubicBezTo>
                  <a:pt x="630" y="158"/>
                  <a:pt x="632" y="154"/>
                  <a:pt x="631" y="150"/>
                </a:cubicBezTo>
                <a:close/>
                <a:moveTo>
                  <a:pt x="335" y="378"/>
                </a:moveTo>
                <a:cubicBezTo>
                  <a:pt x="303" y="341"/>
                  <a:pt x="303" y="341"/>
                  <a:pt x="303" y="341"/>
                </a:cubicBezTo>
                <a:cubicBezTo>
                  <a:pt x="324" y="323"/>
                  <a:pt x="324" y="323"/>
                  <a:pt x="324" y="323"/>
                </a:cubicBezTo>
                <a:cubicBezTo>
                  <a:pt x="327" y="320"/>
                  <a:pt x="328" y="315"/>
                  <a:pt x="325" y="311"/>
                </a:cubicBezTo>
                <a:cubicBezTo>
                  <a:pt x="322" y="307"/>
                  <a:pt x="316" y="307"/>
                  <a:pt x="312" y="310"/>
                </a:cubicBezTo>
                <a:cubicBezTo>
                  <a:pt x="292" y="327"/>
                  <a:pt x="292" y="327"/>
                  <a:pt x="292" y="327"/>
                </a:cubicBezTo>
                <a:cubicBezTo>
                  <a:pt x="258" y="287"/>
                  <a:pt x="258" y="287"/>
                  <a:pt x="258" y="287"/>
                </a:cubicBezTo>
                <a:cubicBezTo>
                  <a:pt x="269" y="277"/>
                  <a:pt x="269" y="277"/>
                  <a:pt x="269" y="277"/>
                </a:cubicBezTo>
                <a:cubicBezTo>
                  <a:pt x="273" y="274"/>
                  <a:pt x="273" y="269"/>
                  <a:pt x="270" y="265"/>
                </a:cubicBezTo>
                <a:cubicBezTo>
                  <a:pt x="267" y="261"/>
                  <a:pt x="262" y="261"/>
                  <a:pt x="258" y="264"/>
                </a:cubicBezTo>
                <a:cubicBezTo>
                  <a:pt x="247" y="274"/>
                  <a:pt x="247" y="274"/>
                  <a:pt x="247" y="274"/>
                </a:cubicBezTo>
                <a:cubicBezTo>
                  <a:pt x="212" y="233"/>
                  <a:pt x="212" y="233"/>
                  <a:pt x="212" y="233"/>
                </a:cubicBezTo>
                <a:cubicBezTo>
                  <a:pt x="233" y="215"/>
                  <a:pt x="233" y="215"/>
                  <a:pt x="233" y="215"/>
                </a:cubicBezTo>
                <a:cubicBezTo>
                  <a:pt x="236" y="212"/>
                  <a:pt x="236" y="207"/>
                  <a:pt x="234" y="204"/>
                </a:cubicBezTo>
                <a:cubicBezTo>
                  <a:pt x="231" y="201"/>
                  <a:pt x="226" y="200"/>
                  <a:pt x="223" y="203"/>
                </a:cubicBezTo>
                <a:cubicBezTo>
                  <a:pt x="202" y="221"/>
                  <a:pt x="202" y="221"/>
                  <a:pt x="202" y="221"/>
                </a:cubicBezTo>
                <a:cubicBezTo>
                  <a:pt x="167" y="180"/>
                  <a:pt x="167" y="180"/>
                  <a:pt x="167" y="180"/>
                </a:cubicBezTo>
                <a:cubicBezTo>
                  <a:pt x="179" y="170"/>
                  <a:pt x="179" y="170"/>
                  <a:pt x="179" y="170"/>
                </a:cubicBezTo>
                <a:cubicBezTo>
                  <a:pt x="183" y="167"/>
                  <a:pt x="183" y="161"/>
                  <a:pt x="180" y="158"/>
                </a:cubicBezTo>
                <a:cubicBezTo>
                  <a:pt x="177" y="154"/>
                  <a:pt x="171" y="154"/>
                  <a:pt x="168" y="157"/>
                </a:cubicBezTo>
                <a:cubicBezTo>
                  <a:pt x="156" y="166"/>
                  <a:pt x="156" y="166"/>
                  <a:pt x="156" y="166"/>
                </a:cubicBezTo>
                <a:cubicBezTo>
                  <a:pt x="122" y="125"/>
                  <a:pt x="122" y="125"/>
                  <a:pt x="122" y="125"/>
                </a:cubicBezTo>
                <a:cubicBezTo>
                  <a:pt x="142" y="108"/>
                  <a:pt x="142" y="108"/>
                  <a:pt x="142" y="108"/>
                </a:cubicBezTo>
                <a:cubicBezTo>
                  <a:pt x="146" y="105"/>
                  <a:pt x="146" y="100"/>
                  <a:pt x="143" y="97"/>
                </a:cubicBezTo>
                <a:cubicBezTo>
                  <a:pt x="141" y="94"/>
                  <a:pt x="136" y="93"/>
                  <a:pt x="132" y="96"/>
                </a:cubicBezTo>
                <a:cubicBezTo>
                  <a:pt x="112" y="113"/>
                  <a:pt x="112" y="113"/>
                  <a:pt x="112" y="113"/>
                </a:cubicBezTo>
                <a:cubicBezTo>
                  <a:pt x="42" y="30"/>
                  <a:pt x="42" y="30"/>
                  <a:pt x="42" y="30"/>
                </a:cubicBezTo>
                <a:cubicBezTo>
                  <a:pt x="596" y="158"/>
                  <a:pt x="596" y="158"/>
                  <a:pt x="596" y="158"/>
                </a:cubicBezTo>
                <a:lnTo>
                  <a:pt x="335" y="378"/>
                </a:lnTo>
                <a:close/>
                <a:moveTo>
                  <a:pt x="339" y="276"/>
                </a:moveTo>
                <a:cubicBezTo>
                  <a:pt x="342" y="278"/>
                  <a:pt x="345" y="280"/>
                  <a:pt x="348" y="280"/>
                </a:cubicBezTo>
                <a:cubicBezTo>
                  <a:pt x="350" y="280"/>
                  <a:pt x="353" y="279"/>
                  <a:pt x="355" y="277"/>
                </a:cubicBezTo>
                <a:cubicBezTo>
                  <a:pt x="450" y="197"/>
                  <a:pt x="450" y="197"/>
                  <a:pt x="450" y="197"/>
                </a:cubicBezTo>
                <a:cubicBezTo>
                  <a:pt x="453" y="195"/>
                  <a:pt x="454" y="190"/>
                  <a:pt x="453" y="186"/>
                </a:cubicBezTo>
                <a:cubicBezTo>
                  <a:pt x="452" y="182"/>
                  <a:pt x="449" y="179"/>
                  <a:pt x="445" y="178"/>
                </a:cubicBezTo>
                <a:cubicBezTo>
                  <a:pt x="251" y="141"/>
                  <a:pt x="251" y="141"/>
                  <a:pt x="251" y="141"/>
                </a:cubicBezTo>
                <a:cubicBezTo>
                  <a:pt x="247" y="140"/>
                  <a:pt x="242" y="142"/>
                  <a:pt x="240" y="146"/>
                </a:cubicBezTo>
                <a:cubicBezTo>
                  <a:pt x="237" y="150"/>
                  <a:pt x="238" y="155"/>
                  <a:pt x="241" y="158"/>
                </a:cubicBezTo>
                <a:lnTo>
                  <a:pt x="339" y="276"/>
                </a:lnTo>
                <a:close/>
                <a:moveTo>
                  <a:pt x="418" y="195"/>
                </a:moveTo>
                <a:cubicBezTo>
                  <a:pt x="349" y="253"/>
                  <a:pt x="349" y="253"/>
                  <a:pt x="349" y="253"/>
                </a:cubicBezTo>
                <a:cubicBezTo>
                  <a:pt x="278" y="168"/>
                  <a:pt x="278" y="168"/>
                  <a:pt x="278" y="168"/>
                </a:cubicBezTo>
                <a:lnTo>
                  <a:pt x="418" y="195"/>
                </a:lnTo>
                <a:close/>
              </a:path>
            </a:pathLst>
          </a:custGeom>
          <a:solidFill>
            <a:srgbClr val="D6598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9" name="Rectangle 72"/>
          <p:cNvSpPr/>
          <p:nvPr/>
        </p:nvSpPr>
        <p:spPr>
          <a:xfrm>
            <a:off x="4262194" y="5503019"/>
            <a:ext cx="3667611" cy="37702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功能测试 总体界面设计 细节改进</a:t>
            </a:r>
          </a:p>
        </p:txBody>
      </p:sp>
      <p:grpSp>
        <p:nvGrpSpPr>
          <p:cNvPr id="27" name="组合 26">
            <a:extLst>
              <a:ext uri="{FF2B5EF4-FFF2-40B4-BE49-F238E27FC236}">
                <a16:creationId xmlns:a16="http://schemas.microsoft.com/office/drawing/2014/main" id="{7D1B5F88-B223-4AAD-96E2-77FE5F06ADC9}"/>
              </a:ext>
            </a:extLst>
          </p:cNvPr>
          <p:cNvGrpSpPr/>
          <p:nvPr/>
        </p:nvGrpSpPr>
        <p:grpSpPr>
          <a:xfrm>
            <a:off x="8478940" y="2662243"/>
            <a:ext cx="565960" cy="452041"/>
            <a:chOff x="7377113" y="5132388"/>
            <a:chExt cx="461963" cy="368301"/>
          </a:xfrm>
          <a:solidFill>
            <a:srgbClr val="D65980"/>
          </a:solidFill>
        </p:grpSpPr>
        <p:sp>
          <p:nvSpPr>
            <p:cNvPr id="28" name="Freeform 120">
              <a:extLst>
                <a:ext uri="{FF2B5EF4-FFF2-40B4-BE49-F238E27FC236}">
                  <a16:creationId xmlns:a16="http://schemas.microsoft.com/office/drawing/2014/main" id="{D7E2DF51-657C-4868-8FA4-1822EB71B074}"/>
                </a:ext>
              </a:extLst>
            </p:cNvPr>
            <p:cNvSpPr>
              <a:spLocks/>
            </p:cNvSpPr>
            <p:nvPr/>
          </p:nvSpPr>
          <p:spPr bwMode="auto">
            <a:xfrm>
              <a:off x="7431088" y="5132388"/>
              <a:ext cx="352425" cy="184150"/>
            </a:xfrm>
            <a:custGeom>
              <a:avLst/>
              <a:gdLst>
                <a:gd name="T0" fmla="*/ 47 w 94"/>
                <a:gd name="T1" fmla="*/ 0 h 49"/>
                <a:gd name="T2" fmla="*/ 0 w 94"/>
                <a:gd name="T3" fmla="*/ 49 h 49"/>
                <a:gd name="T4" fmla="*/ 10 w 94"/>
                <a:gd name="T5" fmla="*/ 49 h 49"/>
                <a:gd name="T6" fmla="*/ 47 w 94"/>
                <a:gd name="T7" fmla="*/ 7 h 49"/>
                <a:gd name="T8" fmla="*/ 84 w 94"/>
                <a:gd name="T9" fmla="*/ 49 h 49"/>
                <a:gd name="T10" fmla="*/ 94 w 94"/>
                <a:gd name="T11" fmla="*/ 49 h 49"/>
                <a:gd name="T12" fmla="*/ 47 w 9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94" h="49">
                  <a:moveTo>
                    <a:pt x="47" y="0"/>
                  </a:moveTo>
                  <a:cubicBezTo>
                    <a:pt x="21" y="0"/>
                    <a:pt x="0" y="22"/>
                    <a:pt x="0" y="49"/>
                  </a:cubicBezTo>
                  <a:cubicBezTo>
                    <a:pt x="10" y="49"/>
                    <a:pt x="10" y="49"/>
                    <a:pt x="10" y="49"/>
                  </a:cubicBezTo>
                  <a:cubicBezTo>
                    <a:pt x="10" y="26"/>
                    <a:pt x="27" y="7"/>
                    <a:pt x="47" y="7"/>
                  </a:cubicBezTo>
                  <a:cubicBezTo>
                    <a:pt x="68" y="7"/>
                    <a:pt x="84" y="26"/>
                    <a:pt x="84" y="49"/>
                  </a:cubicBezTo>
                  <a:cubicBezTo>
                    <a:pt x="94" y="49"/>
                    <a:pt x="94" y="49"/>
                    <a:pt x="94" y="49"/>
                  </a:cubicBezTo>
                  <a:cubicBezTo>
                    <a:pt x="94" y="22"/>
                    <a:pt x="73"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rial"/>
                <a:cs typeface="+mn-cs"/>
              </a:endParaRPr>
            </a:p>
          </p:txBody>
        </p:sp>
        <p:sp>
          <p:nvSpPr>
            <p:cNvPr id="29" name="Rectangle 121">
              <a:extLst>
                <a:ext uri="{FF2B5EF4-FFF2-40B4-BE49-F238E27FC236}">
                  <a16:creationId xmlns:a16="http://schemas.microsoft.com/office/drawing/2014/main" id="{C185CDB5-2FF5-4552-A4AB-B39DCD88D286}"/>
                </a:ext>
              </a:extLst>
            </p:cNvPr>
            <p:cNvSpPr>
              <a:spLocks noChangeArrowheads="1"/>
            </p:cNvSpPr>
            <p:nvPr/>
          </p:nvSpPr>
          <p:spPr bwMode="auto">
            <a:xfrm>
              <a:off x="7412038" y="5327651"/>
              <a:ext cx="82550"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cs typeface="+mn-cs"/>
              </a:endParaRPr>
            </a:p>
          </p:txBody>
        </p:sp>
        <p:sp>
          <p:nvSpPr>
            <p:cNvPr id="30" name="Rectangle 122">
              <a:extLst>
                <a:ext uri="{FF2B5EF4-FFF2-40B4-BE49-F238E27FC236}">
                  <a16:creationId xmlns:a16="http://schemas.microsoft.com/office/drawing/2014/main" id="{990E1E6E-BE41-43EC-9279-5A1093D5B708}"/>
                </a:ext>
              </a:extLst>
            </p:cNvPr>
            <p:cNvSpPr>
              <a:spLocks noChangeArrowheads="1"/>
            </p:cNvSpPr>
            <p:nvPr/>
          </p:nvSpPr>
          <p:spPr bwMode="auto">
            <a:xfrm>
              <a:off x="7726363" y="5327651"/>
              <a:ext cx="76200" cy="168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rial"/>
                <a:cs typeface="+mn-cs"/>
              </a:endParaRPr>
            </a:p>
          </p:txBody>
        </p:sp>
        <p:sp>
          <p:nvSpPr>
            <p:cNvPr id="31" name="Rectangle 123">
              <a:extLst>
                <a:ext uri="{FF2B5EF4-FFF2-40B4-BE49-F238E27FC236}">
                  <a16:creationId xmlns:a16="http://schemas.microsoft.com/office/drawing/2014/main" id="{4F819B55-9433-47C1-BA26-F863E8DD88E6}"/>
                </a:ext>
              </a:extLst>
            </p:cNvPr>
            <p:cNvSpPr>
              <a:spLocks noChangeArrowheads="1"/>
            </p:cNvSpPr>
            <p:nvPr/>
          </p:nvSpPr>
          <p:spPr bwMode="auto">
            <a:xfrm>
              <a:off x="7816851" y="5364163"/>
              <a:ext cx="2222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rial"/>
                <a:cs typeface="+mn-cs"/>
              </a:endParaRPr>
            </a:p>
          </p:txBody>
        </p:sp>
        <p:sp>
          <p:nvSpPr>
            <p:cNvPr id="32" name="Rectangle 124">
              <a:extLst>
                <a:ext uri="{FF2B5EF4-FFF2-40B4-BE49-F238E27FC236}">
                  <a16:creationId xmlns:a16="http://schemas.microsoft.com/office/drawing/2014/main" id="{712D12E6-88E4-4DC5-92C4-B3B0C257FD54}"/>
                </a:ext>
              </a:extLst>
            </p:cNvPr>
            <p:cNvSpPr>
              <a:spLocks noChangeArrowheads="1"/>
            </p:cNvSpPr>
            <p:nvPr/>
          </p:nvSpPr>
          <p:spPr bwMode="auto">
            <a:xfrm>
              <a:off x="7377113" y="5364163"/>
              <a:ext cx="23813"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rial"/>
                <a:cs typeface="+mn-cs"/>
              </a:endParaRPr>
            </a:p>
          </p:txBody>
        </p:sp>
      </p:grpSp>
    </p:spTree>
    <p:extLst>
      <p:ext uri="{BB962C8B-B14F-4D97-AF65-F5344CB8AC3E}">
        <p14:creationId xmlns:p14="http://schemas.microsoft.com/office/powerpoint/2010/main" val="4133755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p:tgtEl>
                                          <p:spTgt spid="55"/>
                                        </p:tgtEl>
                                        <p:attrNameLst>
                                          <p:attrName>ppt_x</p:attrName>
                                        </p:attrNameLst>
                                      </p:cBhvr>
                                      <p:tavLst>
                                        <p:tav tm="0">
                                          <p:val>
                                            <p:strVal val="#ppt_x-#ppt_w*1.125000"/>
                                          </p:val>
                                        </p:tav>
                                        <p:tav tm="100000">
                                          <p:val>
                                            <p:strVal val="#ppt_x"/>
                                          </p:val>
                                        </p:tav>
                                      </p:tavLst>
                                    </p:anim>
                                    <p:animEffect transition="in" filter="wipe(right)">
                                      <p:cBhvr>
                                        <p:cTn id="13" dur="500"/>
                                        <p:tgtEl>
                                          <p:spTgt spid="5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p:tgtEl>
                                          <p:spTgt spid="59"/>
                                        </p:tgtEl>
                                        <p:attrNameLst>
                                          <p:attrName>ppt_x</p:attrName>
                                        </p:attrNameLst>
                                      </p:cBhvr>
                                      <p:tavLst>
                                        <p:tav tm="0">
                                          <p:val>
                                            <p:strVal val="#ppt_x-#ppt_w*1.125000"/>
                                          </p:val>
                                        </p:tav>
                                        <p:tav tm="100000">
                                          <p:val>
                                            <p:strVal val="#ppt_x"/>
                                          </p:val>
                                        </p:tav>
                                      </p:tavLst>
                                    </p:anim>
                                    <p:animEffect transition="in" filter="wipe(right)">
                                      <p:cBhvr>
                                        <p:cTn id="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75000"/>
                    <a:lumOff val="25000"/>
                  </a:prstClr>
                </a:solidFill>
                <a:effectLst/>
                <a:uLnTx/>
                <a:uFillTx/>
                <a:latin typeface="Arial"/>
                <a:cs typeface="+mn-cs"/>
              </a:rPr>
              <a:t>4</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4" name="文本框 3"/>
          <p:cNvSpPr txBox="1"/>
          <p:nvPr/>
        </p:nvSpPr>
        <p:spPr>
          <a:xfrm>
            <a:off x="1418095" y="781743"/>
            <a:ext cx="15183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开发过程</a:t>
            </a:r>
          </a:p>
        </p:txBody>
      </p:sp>
      <p:sp>
        <p:nvSpPr>
          <p:cNvPr id="5" name="文本框 4"/>
          <p:cNvSpPr txBox="1"/>
          <p:nvPr/>
        </p:nvSpPr>
        <p:spPr>
          <a:xfrm>
            <a:off x="1382508" y="1089052"/>
            <a:ext cx="16754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DEVELOPING PROCESS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cxnSp>
        <p:nvCxnSpPr>
          <p:cNvPr id="34" name="直接连接符 33">
            <a:extLst>
              <a:ext uri="{FF2B5EF4-FFF2-40B4-BE49-F238E27FC236}">
                <a16:creationId xmlns:a16="http://schemas.microsoft.com/office/drawing/2014/main" id="{B7B52F05-5399-42BD-B0EA-A8D68B0A6848}"/>
              </a:ext>
            </a:extLst>
          </p:cNvPr>
          <p:cNvCxnSpPr/>
          <p:nvPr/>
        </p:nvCxnSpPr>
        <p:spPr>
          <a:xfrm flipH="1">
            <a:off x="7074140" y="4293474"/>
            <a:ext cx="567179"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5301BA5-B94D-4224-8E82-28D8C610C484}"/>
              </a:ext>
            </a:extLst>
          </p:cNvPr>
          <p:cNvCxnSpPr/>
          <p:nvPr/>
        </p:nvCxnSpPr>
        <p:spPr>
          <a:xfrm>
            <a:off x="6146223" y="5424160"/>
            <a:ext cx="719034"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E2C52C9-1255-4A1B-8792-406B6BA65A63}"/>
              </a:ext>
            </a:extLst>
          </p:cNvPr>
          <p:cNvCxnSpPr>
            <a:cxnSpLocks/>
            <a:stCxn id="49" idx="2"/>
          </p:cNvCxnSpPr>
          <p:nvPr/>
        </p:nvCxnSpPr>
        <p:spPr>
          <a:xfrm flipH="1">
            <a:off x="3735531" y="5268024"/>
            <a:ext cx="306618"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9650787-1E07-423E-87FE-476C4B59F337}"/>
              </a:ext>
            </a:extLst>
          </p:cNvPr>
          <p:cNvCxnSpPr/>
          <p:nvPr/>
        </p:nvCxnSpPr>
        <p:spPr>
          <a:xfrm flipH="1">
            <a:off x="3231335" y="3510771"/>
            <a:ext cx="567179"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32568C34-BD6A-4F55-88F1-0C73C81A2846}"/>
              </a:ext>
            </a:extLst>
          </p:cNvPr>
          <p:cNvGrpSpPr/>
          <p:nvPr/>
        </p:nvGrpSpPr>
        <p:grpSpPr>
          <a:xfrm>
            <a:off x="4302709" y="2088720"/>
            <a:ext cx="965293" cy="243638"/>
            <a:chOff x="4470269" y="1661160"/>
            <a:chExt cx="1290451" cy="262890"/>
          </a:xfrm>
        </p:grpSpPr>
        <p:cxnSp>
          <p:nvCxnSpPr>
            <p:cNvPr id="41" name="直接连接符 40">
              <a:extLst>
                <a:ext uri="{FF2B5EF4-FFF2-40B4-BE49-F238E27FC236}">
                  <a16:creationId xmlns:a16="http://schemas.microsoft.com/office/drawing/2014/main" id="{01BFA108-AFCA-4881-A931-834E8D3C44DD}"/>
                </a:ext>
              </a:extLst>
            </p:cNvPr>
            <p:cNvCxnSpPr/>
            <p:nvPr/>
          </p:nvCxnSpPr>
          <p:spPr>
            <a:xfrm flipH="1" flipV="1">
              <a:off x="5410200" y="1661160"/>
              <a:ext cx="350520" cy="26289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D1D852B-B827-4A4C-BB04-F56D79A9FE37}"/>
                </a:ext>
              </a:extLst>
            </p:cNvPr>
            <p:cNvCxnSpPr/>
            <p:nvPr/>
          </p:nvCxnSpPr>
          <p:spPr>
            <a:xfrm flipH="1">
              <a:off x="4470269" y="1663541"/>
              <a:ext cx="942312"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3" name="六边形 42">
            <a:extLst>
              <a:ext uri="{FF2B5EF4-FFF2-40B4-BE49-F238E27FC236}">
                <a16:creationId xmlns:a16="http://schemas.microsoft.com/office/drawing/2014/main" id="{49FB62B5-BD4C-4BA4-A004-8D07235D4BBD}"/>
              </a:ext>
            </a:extLst>
          </p:cNvPr>
          <p:cNvSpPr/>
          <p:nvPr/>
        </p:nvSpPr>
        <p:spPr>
          <a:xfrm>
            <a:off x="6241944" y="3022323"/>
            <a:ext cx="1115786" cy="974548"/>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43">
            <a:extLst>
              <a:ext uri="{FF2B5EF4-FFF2-40B4-BE49-F238E27FC236}">
                <a16:creationId xmlns:a16="http://schemas.microsoft.com/office/drawing/2014/main" id="{199C2CB4-35EC-4DC4-9D57-0EA069DC30FE}"/>
              </a:ext>
            </a:extLst>
          </p:cNvPr>
          <p:cNvSpPr txBox="1"/>
          <p:nvPr/>
        </p:nvSpPr>
        <p:spPr>
          <a:xfrm>
            <a:off x="6410154" y="3257775"/>
            <a:ext cx="7606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rPr>
              <a:t>02</a:t>
            </a:r>
            <a:endParaRPr kumimoji="0" lang="zh-CN" altLang="en-US" sz="3200" b="0" i="0" u="none" strike="noStrike" kern="1200" cap="none" spc="0" normalizeH="0" baseline="-300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 name="六边形 44">
            <a:extLst>
              <a:ext uri="{FF2B5EF4-FFF2-40B4-BE49-F238E27FC236}">
                <a16:creationId xmlns:a16="http://schemas.microsoft.com/office/drawing/2014/main" id="{154B9CC5-13E0-4826-A5F9-E91EE6F8E3DC}"/>
              </a:ext>
            </a:extLst>
          </p:cNvPr>
          <p:cNvSpPr/>
          <p:nvPr/>
        </p:nvSpPr>
        <p:spPr>
          <a:xfrm>
            <a:off x="5021482" y="2319659"/>
            <a:ext cx="1115786" cy="974550"/>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 name="文本框 45">
            <a:extLst>
              <a:ext uri="{FF2B5EF4-FFF2-40B4-BE49-F238E27FC236}">
                <a16:creationId xmlns:a16="http://schemas.microsoft.com/office/drawing/2014/main" id="{9051DBCC-F8ED-4161-A56A-0C464200FDF8}"/>
              </a:ext>
            </a:extLst>
          </p:cNvPr>
          <p:cNvSpPr txBox="1"/>
          <p:nvPr/>
        </p:nvSpPr>
        <p:spPr>
          <a:xfrm>
            <a:off x="5170521" y="2498065"/>
            <a:ext cx="817709" cy="62895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3200" b="0" i="0" u="none" strike="noStrike" kern="120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 name="六边形 46">
            <a:extLst>
              <a:ext uri="{FF2B5EF4-FFF2-40B4-BE49-F238E27FC236}">
                <a16:creationId xmlns:a16="http://schemas.microsoft.com/office/drawing/2014/main" id="{97251730-3C19-46A2-AF81-D1D3FBB4D9EE}"/>
              </a:ext>
            </a:extLst>
          </p:cNvPr>
          <p:cNvSpPr/>
          <p:nvPr/>
        </p:nvSpPr>
        <p:spPr>
          <a:xfrm>
            <a:off x="6227272" y="4278800"/>
            <a:ext cx="1115786" cy="974550"/>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 name="文本框 47">
            <a:extLst>
              <a:ext uri="{FF2B5EF4-FFF2-40B4-BE49-F238E27FC236}">
                <a16:creationId xmlns:a16="http://schemas.microsoft.com/office/drawing/2014/main" id="{1DBE7A20-68A0-4CFC-88A4-484A8295A81C}"/>
              </a:ext>
            </a:extLst>
          </p:cNvPr>
          <p:cNvSpPr txBox="1"/>
          <p:nvPr/>
        </p:nvSpPr>
        <p:spPr>
          <a:xfrm>
            <a:off x="6355976" y="4457206"/>
            <a:ext cx="858379" cy="62895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03</a:t>
            </a:r>
            <a:endParaRPr kumimoji="0" lang="zh-CN" altLang="en-US" sz="3200" b="0" i="0" u="none" strike="noStrike" kern="120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 name="六边形 48">
            <a:extLst>
              <a:ext uri="{FF2B5EF4-FFF2-40B4-BE49-F238E27FC236}">
                <a16:creationId xmlns:a16="http://schemas.microsoft.com/office/drawing/2014/main" id="{1F9218B0-9290-46B5-9B0D-2A45011481BA}"/>
              </a:ext>
            </a:extLst>
          </p:cNvPr>
          <p:cNvSpPr/>
          <p:nvPr/>
        </p:nvSpPr>
        <p:spPr>
          <a:xfrm>
            <a:off x="3798511" y="4293474"/>
            <a:ext cx="1115786" cy="974550"/>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 name="文本框 49">
            <a:extLst>
              <a:ext uri="{FF2B5EF4-FFF2-40B4-BE49-F238E27FC236}">
                <a16:creationId xmlns:a16="http://schemas.microsoft.com/office/drawing/2014/main" id="{269459DF-901F-40F7-ACD7-A8DE48DCF819}"/>
              </a:ext>
            </a:extLst>
          </p:cNvPr>
          <p:cNvSpPr txBox="1"/>
          <p:nvPr/>
        </p:nvSpPr>
        <p:spPr>
          <a:xfrm>
            <a:off x="3976094" y="4471879"/>
            <a:ext cx="760618" cy="62895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05</a:t>
            </a:r>
            <a:endParaRPr kumimoji="0" lang="zh-CN" altLang="en-US" sz="3200" b="0" i="0" u="none" strike="noStrike" kern="120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3" name="六边形 52">
            <a:extLst>
              <a:ext uri="{FF2B5EF4-FFF2-40B4-BE49-F238E27FC236}">
                <a16:creationId xmlns:a16="http://schemas.microsoft.com/office/drawing/2014/main" id="{47B04A69-8DFA-49BF-97E7-AD25EE83CBB5}"/>
              </a:ext>
            </a:extLst>
          </p:cNvPr>
          <p:cNvSpPr/>
          <p:nvPr/>
        </p:nvSpPr>
        <p:spPr>
          <a:xfrm>
            <a:off x="3798511" y="3022323"/>
            <a:ext cx="1115786" cy="974548"/>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 name="文本框 56">
            <a:extLst>
              <a:ext uri="{FF2B5EF4-FFF2-40B4-BE49-F238E27FC236}">
                <a16:creationId xmlns:a16="http://schemas.microsoft.com/office/drawing/2014/main" id="{7C044DFE-09F3-4164-AD42-AE8F7AF324FC}"/>
              </a:ext>
            </a:extLst>
          </p:cNvPr>
          <p:cNvSpPr txBox="1"/>
          <p:nvPr/>
        </p:nvSpPr>
        <p:spPr>
          <a:xfrm>
            <a:off x="3966721" y="3257775"/>
            <a:ext cx="7606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rPr>
              <a:t>06</a:t>
            </a:r>
            <a:endParaRPr kumimoji="0" lang="zh-CN" altLang="en-US" sz="3200" b="0" i="0" u="none" strike="noStrike" kern="1200" cap="none" spc="0" normalizeH="0" baseline="-300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0" name="六边形 59">
            <a:extLst>
              <a:ext uri="{FF2B5EF4-FFF2-40B4-BE49-F238E27FC236}">
                <a16:creationId xmlns:a16="http://schemas.microsoft.com/office/drawing/2014/main" id="{736FC4BE-97A6-4002-A4AD-B31A97E750D8}"/>
              </a:ext>
            </a:extLst>
          </p:cNvPr>
          <p:cNvSpPr/>
          <p:nvPr/>
        </p:nvSpPr>
        <p:spPr>
          <a:xfrm>
            <a:off x="5021482" y="4933129"/>
            <a:ext cx="1115786" cy="974548"/>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1" name="文本框 60">
            <a:extLst>
              <a:ext uri="{FF2B5EF4-FFF2-40B4-BE49-F238E27FC236}">
                <a16:creationId xmlns:a16="http://schemas.microsoft.com/office/drawing/2014/main" id="{E6A5F8BC-678A-44F5-A5CD-8FB4FDD9F11F}"/>
              </a:ext>
            </a:extLst>
          </p:cNvPr>
          <p:cNvSpPr txBox="1"/>
          <p:nvPr/>
        </p:nvSpPr>
        <p:spPr>
          <a:xfrm>
            <a:off x="5176649" y="5168581"/>
            <a:ext cx="7606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rPr>
              <a:t>04</a:t>
            </a:r>
            <a:endParaRPr kumimoji="0" lang="zh-CN" altLang="en-US" sz="3200" b="0" i="0" u="none" strike="noStrike" kern="1200" cap="none" spc="0" normalizeH="0" baseline="-300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62" name="组合 61">
            <a:extLst>
              <a:ext uri="{FF2B5EF4-FFF2-40B4-BE49-F238E27FC236}">
                <a16:creationId xmlns:a16="http://schemas.microsoft.com/office/drawing/2014/main" id="{913F961E-FB9E-4F30-B009-F9D61B25D61D}"/>
              </a:ext>
            </a:extLst>
          </p:cNvPr>
          <p:cNvGrpSpPr/>
          <p:nvPr/>
        </p:nvGrpSpPr>
        <p:grpSpPr>
          <a:xfrm flipH="1">
            <a:off x="7105543" y="2791577"/>
            <a:ext cx="819363" cy="243638"/>
            <a:chOff x="4255294" y="1661160"/>
            <a:chExt cx="1505426" cy="262890"/>
          </a:xfrm>
        </p:grpSpPr>
        <p:cxnSp>
          <p:nvCxnSpPr>
            <p:cNvPr id="63" name="直接连接符 62">
              <a:extLst>
                <a:ext uri="{FF2B5EF4-FFF2-40B4-BE49-F238E27FC236}">
                  <a16:creationId xmlns:a16="http://schemas.microsoft.com/office/drawing/2014/main" id="{EC91098F-0666-4492-A118-4AFA9DE7A481}"/>
                </a:ext>
              </a:extLst>
            </p:cNvPr>
            <p:cNvCxnSpPr/>
            <p:nvPr/>
          </p:nvCxnSpPr>
          <p:spPr>
            <a:xfrm flipH="1" flipV="1">
              <a:off x="5410200" y="1661160"/>
              <a:ext cx="350520" cy="26289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695F944-2F27-4563-817C-899799BAF865}"/>
                </a:ext>
              </a:extLst>
            </p:cNvPr>
            <p:cNvCxnSpPr/>
            <p:nvPr/>
          </p:nvCxnSpPr>
          <p:spPr>
            <a:xfrm flipH="1">
              <a:off x="4255294" y="1663541"/>
              <a:ext cx="1157287"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65" name="六边形 64">
            <a:extLst>
              <a:ext uri="{FF2B5EF4-FFF2-40B4-BE49-F238E27FC236}">
                <a16:creationId xmlns:a16="http://schemas.microsoft.com/office/drawing/2014/main" id="{D22D8D0C-4B10-45F6-BE97-0C688E1C0CAC}"/>
              </a:ext>
            </a:extLst>
          </p:cNvPr>
          <p:cNvSpPr/>
          <p:nvPr/>
        </p:nvSpPr>
        <p:spPr>
          <a:xfrm>
            <a:off x="4704953" y="3381809"/>
            <a:ext cx="1748854" cy="1475945"/>
          </a:xfrm>
          <a:prstGeom prst="hexagon">
            <a:avLst/>
          </a:prstGeom>
          <a:solidFill>
            <a:srgbClr val="E7E7E7"/>
          </a:solidFill>
          <a:ln w="3175">
            <a:solidFill>
              <a:schemeClr val="bg1">
                <a:lumMod val="95000"/>
              </a:schemeClr>
            </a:solidFill>
          </a:ln>
          <a:effectLst>
            <a:innerShdw blurRad="1143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 name="文本框 65">
            <a:extLst>
              <a:ext uri="{FF2B5EF4-FFF2-40B4-BE49-F238E27FC236}">
                <a16:creationId xmlns:a16="http://schemas.microsoft.com/office/drawing/2014/main" id="{D8CCAEFB-E16E-4E03-9D82-6088744E2C2F}"/>
              </a:ext>
            </a:extLst>
          </p:cNvPr>
          <p:cNvSpPr txBox="1"/>
          <p:nvPr/>
        </p:nvSpPr>
        <p:spPr>
          <a:xfrm>
            <a:off x="5056908" y="3622644"/>
            <a:ext cx="1073191" cy="954107"/>
          </a:xfrm>
          <a:prstGeom prst="rect">
            <a:avLst/>
          </a:prstGeom>
          <a:solidFill>
            <a:srgbClr val="E7E7E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方正正纤黑简体"/>
                <a:cs typeface="+mn-cs"/>
              </a:rPr>
              <a:t>游戏模块</a:t>
            </a:r>
          </a:p>
        </p:txBody>
      </p:sp>
      <p:sp>
        <p:nvSpPr>
          <p:cNvPr id="67" name="文本框 66">
            <a:extLst>
              <a:ext uri="{FF2B5EF4-FFF2-40B4-BE49-F238E27FC236}">
                <a16:creationId xmlns:a16="http://schemas.microsoft.com/office/drawing/2014/main" id="{3CD253A5-EEC2-40E0-99D2-323A7042C332}"/>
              </a:ext>
            </a:extLst>
          </p:cNvPr>
          <p:cNvSpPr txBox="1"/>
          <p:nvPr/>
        </p:nvSpPr>
        <p:spPr>
          <a:xfrm>
            <a:off x="3119774" y="1946145"/>
            <a:ext cx="1159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中国象棋</a:t>
            </a:r>
          </a:p>
        </p:txBody>
      </p:sp>
      <p:sp>
        <p:nvSpPr>
          <p:cNvPr id="68" name="Rectangle 72">
            <a:extLst>
              <a:ext uri="{FF2B5EF4-FFF2-40B4-BE49-F238E27FC236}">
                <a16:creationId xmlns:a16="http://schemas.microsoft.com/office/drawing/2014/main" id="{C48F7699-4130-49CE-8ED0-4AF501384181}"/>
              </a:ext>
            </a:extLst>
          </p:cNvPr>
          <p:cNvSpPr/>
          <p:nvPr/>
        </p:nvSpPr>
        <p:spPr>
          <a:xfrm>
            <a:off x="1344091" y="2240160"/>
            <a:ext cx="3101578" cy="61337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“读档”“存档”</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“兵一进一”“炮二平五”等语音指令</a:t>
            </a:r>
          </a:p>
        </p:txBody>
      </p:sp>
      <p:sp>
        <p:nvSpPr>
          <p:cNvPr id="69" name="文本框 68">
            <a:extLst>
              <a:ext uri="{FF2B5EF4-FFF2-40B4-BE49-F238E27FC236}">
                <a16:creationId xmlns:a16="http://schemas.microsoft.com/office/drawing/2014/main" id="{753D2F72-0E15-4004-85F1-F2917F5FDCD1}"/>
              </a:ext>
            </a:extLst>
          </p:cNvPr>
          <p:cNvSpPr txBox="1"/>
          <p:nvPr/>
        </p:nvSpPr>
        <p:spPr>
          <a:xfrm>
            <a:off x="2254210" y="3365540"/>
            <a:ext cx="9156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推箱子</a:t>
            </a:r>
          </a:p>
        </p:txBody>
      </p:sp>
      <p:sp>
        <p:nvSpPr>
          <p:cNvPr id="70" name="Rectangle 72">
            <a:extLst>
              <a:ext uri="{FF2B5EF4-FFF2-40B4-BE49-F238E27FC236}">
                <a16:creationId xmlns:a16="http://schemas.microsoft.com/office/drawing/2014/main" id="{B5B08F50-D3B5-40BB-8A4E-B5E805A4F9D7}"/>
              </a:ext>
            </a:extLst>
          </p:cNvPr>
          <p:cNvSpPr/>
          <p:nvPr/>
        </p:nvSpPr>
        <p:spPr>
          <a:xfrm>
            <a:off x="1109892" y="3673705"/>
            <a:ext cx="2190762"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加入“上”“下”“左”“右”指令移动推箱子的角色</a:t>
            </a:r>
          </a:p>
        </p:txBody>
      </p:sp>
      <p:sp>
        <p:nvSpPr>
          <p:cNvPr id="71" name="文本框 70">
            <a:extLst>
              <a:ext uri="{FF2B5EF4-FFF2-40B4-BE49-F238E27FC236}">
                <a16:creationId xmlns:a16="http://schemas.microsoft.com/office/drawing/2014/main" id="{AA1000F7-27FC-43FF-9564-F1F23A2FD9D7}"/>
              </a:ext>
            </a:extLst>
          </p:cNvPr>
          <p:cNvSpPr txBox="1"/>
          <p:nvPr/>
        </p:nvSpPr>
        <p:spPr>
          <a:xfrm>
            <a:off x="2973548" y="5121966"/>
            <a:ext cx="6719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拼图</a:t>
            </a:r>
          </a:p>
        </p:txBody>
      </p:sp>
      <p:sp>
        <p:nvSpPr>
          <p:cNvPr id="72" name="Rectangle 72">
            <a:extLst>
              <a:ext uri="{FF2B5EF4-FFF2-40B4-BE49-F238E27FC236}">
                <a16:creationId xmlns:a16="http://schemas.microsoft.com/office/drawing/2014/main" id="{28AC0265-CBD4-4145-A6E1-BE705344E6A1}"/>
              </a:ext>
            </a:extLst>
          </p:cNvPr>
          <p:cNvSpPr/>
          <p:nvPr/>
        </p:nvSpPr>
        <p:spPr>
          <a:xfrm>
            <a:off x="802048" y="5424160"/>
            <a:ext cx="3101578"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加入“上”“下”“左”“右”指令移动拼图方块，加入难度选择指令</a:t>
            </a:r>
          </a:p>
        </p:txBody>
      </p:sp>
      <p:sp>
        <p:nvSpPr>
          <p:cNvPr id="73" name="文本框 72">
            <a:extLst>
              <a:ext uri="{FF2B5EF4-FFF2-40B4-BE49-F238E27FC236}">
                <a16:creationId xmlns:a16="http://schemas.microsoft.com/office/drawing/2014/main" id="{1E26E4AA-2AC3-4B72-BD46-D03777C1AF44}"/>
              </a:ext>
            </a:extLst>
          </p:cNvPr>
          <p:cNvSpPr txBox="1"/>
          <p:nvPr/>
        </p:nvSpPr>
        <p:spPr>
          <a:xfrm>
            <a:off x="7896221" y="2584925"/>
            <a:ext cx="9156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五子棋</a:t>
            </a:r>
          </a:p>
        </p:txBody>
      </p:sp>
      <p:sp>
        <p:nvSpPr>
          <p:cNvPr id="74" name="Rectangle 72">
            <a:extLst>
              <a:ext uri="{FF2B5EF4-FFF2-40B4-BE49-F238E27FC236}">
                <a16:creationId xmlns:a16="http://schemas.microsoft.com/office/drawing/2014/main" id="{ED4AAB7C-49F4-4502-B25C-844944F46826}"/>
              </a:ext>
            </a:extLst>
          </p:cNvPr>
          <p:cNvSpPr/>
          <p:nvPr/>
        </p:nvSpPr>
        <p:spPr>
          <a:xfrm>
            <a:off x="7896221" y="2892562"/>
            <a:ext cx="3101578" cy="889154"/>
          </a:xfrm>
          <a:prstGeom prst="rect">
            <a:avLst/>
          </a:prstGeom>
        </p:spPr>
        <p:txBody>
          <a:bodyPr wrap="square">
            <a:spAutoFit/>
          </a:bodyPr>
          <a:lstStyle/>
          <a:p>
            <a:pPr>
              <a:lnSpc>
                <a:spcPct val="150000"/>
              </a:lnSpc>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加入“上”“下”“左”</a:t>
            </a:r>
            <a:r>
              <a:rPr lang="zh-CN" altLang="en-US" sz="1200" dirty="0">
                <a:solidFill>
                  <a:prstClr val="black">
                    <a:lumMod val="65000"/>
                    <a:lumOff val="35000"/>
                  </a:prstClr>
                </a:solidFill>
              </a:rPr>
              <a:t>“右”指令移动光标，“确认”指令选中目标位置</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75" name="文本框 74">
            <a:extLst>
              <a:ext uri="{FF2B5EF4-FFF2-40B4-BE49-F238E27FC236}">
                <a16:creationId xmlns:a16="http://schemas.microsoft.com/office/drawing/2014/main" id="{E910DC01-8586-4241-A4A9-96CBEDEE91A7}"/>
              </a:ext>
            </a:extLst>
          </p:cNvPr>
          <p:cNvSpPr txBox="1"/>
          <p:nvPr/>
        </p:nvSpPr>
        <p:spPr>
          <a:xfrm>
            <a:off x="7639192" y="4132193"/>
            <a:ext cx="9156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连连看</a:t>
            </a:r>
          </a:p>
        </p:txBody>
      </p:sp>
      <p:sp>
        <p:nvSpPr>
          <p:cNvPr id="77" name="文本框 76">
            <a:extLst>
              <a:ext uri="{FF2B5EF4-FFF2-40B4-BE49-F238E27FC236}">
                <a16:creationId xmlns:a16="http://schemas.microsoft.com/office/drawing/2014/main" id="{90C41482-0E31-4965-9A0C-2C6B80BB62B7}"/>
              </a:ext>
            </a:extLst>
          </p:cNvPr>
          <p:cNvSpPr txBox="1"/>
          <p:nvPr/>
        </p:nvSpPr>
        <p:spPr>
          <a:xfrm>
            <a:off x="6874212" y="5276874"/>
            <a:ext cx="6719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扫雷</a:t>
            </a:r>
          </a:p>
        </p:txBody>
      </p:sp>
      <p:sp>
        <p:nvSpPr>
          <p:cNvPr id="78" name="Rectangle 72">
            <a:extLst>
              <a:ext uri="{FF2B5EF4-FFF2-40B4-BE49-F238E27FC236}">
                <a16:creationId xmlns:a16="http://schemas.microsoft.com/office/drawing/2014/main" id="{B0D7EABB-CAF3-4DFB-9C76-EBA7D3D2A95A}"/>
              </a:ext>
            </a:extLst>
          </p:cNvPr>
          <p:cNvSpPr/>
          <p:nvPr/>
        </p:nvSpPr>
        <p:spPr>
          <a:xfrm>
            <a:off x="6874212" y="5584511"/>
            <a:ext cx="3101578" cy="33637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加入难度选择指令</a:t>
            </a:r>
          </a:p>
        </p:txBody>
      </p:sp>
      <p:sp>
        <p:nvSpPr>
          <p:cNvPr id="79" name="Rectangle 72">
            <a:extLst>
              <a:ext uri="{FF2B5EF4-FFF2-40B4-BE49-F238E27FC236}">
                <a16:creationId xmlns:a16="http://schemas.microsoft.com/office/drawing/2014/main" id="{7CB2B049-14C1-48B6-B1C2-4282EB9E3C98}"/>
              </a:ext>
            </a:extLst>
          </p:cNvPr>
          <p:cNvSpPr/>
          <p:nvPr/>
        </p:nvSpPr>
        <p:spPr>
          <a:xfrm>
            <a:off x="7609966" y="4483864"/>
            <a:ext cx="3101578"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加入“上”“下”“左”“右”指令移动光标，“确认”指令选中目标位置</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Tree>
    <p:extLst>
      <p:ext uri="{BB962C8B-B14F-4D97-AF65-F5344CB8AC3E}">
        <p14:creationId xmlns:p14="http://schemas.microsoft.com/office/powerpoint/2010/main" val="191492401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ppt_x</p:attrName>
                                        </p:attrNameLst>
                                      </p:cBhvr>
                                      <p:tavLst>
                                        <p:tav tm="0">
                                          <p:val>
                                            <p:strVal val="#ppt_x-#ppt_w*1.125000"/>
                                          </p:val>
                                        </p:tav>
                                        <p:tav tm="100000">
                                          <p:val>
                                            <p:strVal val="#ppt_x"/>
                                          </p:val>
                                        </p:tav>
                                      </p:tavLst>
                                    </p:anim>
                                    <p:animEffect transition="in" filter="wipe(right)">
                                      <p:cBhvr>
                                        <p:cTn id="8" dur="500"/>
                                        <p:tgtEl>
                                          <p:spTgt spid="6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additive="base">
                                        <p:cTn id="12" dur="500"/>
                                        <p:tgtEl>
                                          <p:spTgt spid="70"/>
                                        </p:tgtEl>
                                        <p:attrNameLst>
                                          <p:attrName>ppt_x</p:attrName>
                                        </p:attrNameLst>
                                      </p:cBhvr>
                                      <p:tavLst>
                                        <p:tav tm="0">
                                          <p:val>
                                            <p:strVal val="#ppt_x-#ppt_w*1.125000"/>
                                          </p:val>
                                        </p:tav>
                                        <p:tav tm="100000">
                                          <p:val>
                                            <p:strVal val="#ppt_x"/>
                                          </p:val>
                                        </p:tav>
                                      </p:tavLst>
                                    </p:anim>
                                    <p:animEffect transition="in" filter="wipe(right)">
                                      <p:cBhvr>
                                        <p:cTn id="13" dur="500"/>
                                        <p:tgtEl>
                                          <p:spTgt spid="70"/>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500"/>
                                        <p:tgtEl>
                                          <p:spTgt spid="72"/>
                                        </p:tgtEl>
                                        <p:attrNameLst>
                                          <p:attrName>ppt_x</p:attrName>
                                        </p:attrNameLst>
                                      </p:cBhvr>
                                      <p:tavLst>
                                        <p:tav tm="0">
                                          <p:val>
                                            <p:strVal val="#ppt_x-#ppt_w*1.125000"/>
                                          </p:val>
                                        </p:tav>
                                        <p:tav tm="100000">
                                          <p:val>
                                            <p:strVal val="#ppt_x"/>
                                          </p:val>
                                        </p:tav>
                                      </p:tavLst>
                                    </p:anim>
                                    <p:animEffect transition="in" filter="wipe(right)">
                                      <p:cBhvr>
                                        <p:cTn id="18" dur="500"/>
                                        <p:tgtEl>
                                          <p:spTgt spid="72"/>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p:tgtEl>
                                          <p:spTgt spid="74"/>
                                        </p:tgtEl>
                                        <p:attrNameLst>
                                          <p:attrName>ppt_x</p:attrName>
                                        </p:attrNameLst>
                                      </p:cBhvr>
                                      <p:tavLst>
                                        <p:tav tm="0">
                                          <p:val>
                                            <p:strVal val="#ppt_x-#ppt_w*1.125000"/>
                                          </p:val>
                                        </p:tav>
                                        <p:tav tm="100000">
                                          <p:val>
                                            <p:strVal val="#ppt_x"/>
                                          </p:val>
                                        </p:tav>
                                      </p:tavLst>
                                    </p:anim>
                                    <p:animEffect transition="in" filter="wipe(right)">
                                      <p:cBhvr>
                                        <p:cTn id="23" dur="500"/>
                                        <p:tgtEl>
                                          <p:spTgt spid="74"/>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additive="base">
                                        <p:cTn id="27" dur="500"/>
                                        <p:tgtEl>
                                          <p:spTgt spid="78"/>
                                        </p:tgtEl>
                                        <p:attrNameLst>
                                          <p:attrName>ppt_x</p:attrName>
                                        </p:attrNameLst>
                                      </p:cBhvr>
                                      <p:tavLst>
                                        <p:tav tm="0">
                                          <p:val>
                                            <p:strVal val="#ppt_x-#ppt_w*1.125000"/>
                                          </p:val>
                                        </p:tav>
                                        <p:tav tm="100000">
                                          <p:val>
                                            <p:strVal val="#ppt_x"/>
                                          </p:val>
                                        </p:tav>
                                      </p:tavLst>
                                    </p:anim>
                                    <p:animEffect transition="in" filter="wipe(right)">
                                      <p:cBhvr>
                                        <p:cTn id="28" dur="500"/>
                                        <p:tgtEl>
                                          <p:spTgt spid="78"/>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additive="base">
                                        <p:cTn id="32" dur="500"/>
                                        <p:tgtEl>
                                          <p:spTgt spid="79"/>
                                        </p:tgtEl>
                                        <p:attrNameLst>
                                          <p:attrName>ppt_x</p:attrName>
                                        </p:attrNameLst>
                                      </p:cBhvr>
                                      <p:tavLst>
                                        <p:tav tm="0">
                                          <p:val>
                                            <p:strVal val="#ppt_x-#ppt_w*1.125000"/>
                                          </p:val>
                                        </p:tav>
                                        <p:tav tm="100000">
                                          <p:val>
                                            <p:strVal val="#ppt_x"/>
                                          </p:val>
                                        </p:tav>
                                      </p:tavLst>
                                    </p:anim>
                                    <p:animEffect transition="in" filter="wipe(right)">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p:bldP spid="72" grpId="0"/>
      <p:bldP spid="74" grpId="0"/>
      <p:bldP spid="78" grpId="0"/>
      <p:bldP spid="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8399917" y="2600325"/>
            <a:ext cx="3903893" cy="419734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61657" y="4195633"/>
            <a:ext cx="2065891" cy="3343781"/>
          </a:xfrm>
          <a:prstGeom prst="rect">
            <a:avLst/>
          </a:prstGeom>
        </p:spPr>
      </p:pic>
      <p:sp>
        <p:nvSpPr>
          <p:cNvPr id="4" name="文本框 3"/>
          <p:cNvSpPr txBox="1"/>
          <p:nvPr/>
        </p:nvSpPr>
        <p:spPr>
          <a:xfrm>
            <a:off x="385946" y="630600"/>
            <a:ext cx="1806905" cy="1015663"/>
          </a:xfrm>
          <a:prstGeom prst="rect">
            <a:avLst/>
          </a:prstGeom>
          <a:noFill/>
        </p:spPr>
        <p:txBody>
          <a:bodyPr wrap="none" rtlCol="0">
            <a:spAutoFit/>
          </a:bodyPr>
          <a:lstStyle/>
          <a:p>
            <a:r>
              <a:rPr lang="zh-CN" altLang="en-US" sz="6000" b="1" spc="300" dirty="0">
                <a:solidFill>
                  <a:schemeClr val="tx1">
                    <a:lumMod val="75000"/>
                    <a:lumOff val="25000"/>
                  </a:schemeClr>
                </a:solidFill>
                <a:latin typeface="+mj-ea"/>
                <a:ea typeface="+mj-ea"/>
              </a:rPr>
              <a:t>目录</a:t>
            </a:r>
          </a:p>
        </p:txBody>
      </p:sp>
      <p:sp>
        <p:nvSpPr>
          <p:cNvPr id="5" name="文本框 4"/>
          <p:cNvSpPr txBox="1"/>
          <p:nvPr/>
        </p:nvSpPr>
        <p:spPr>
          <a:xfrm>
            <a:off x="532092" y="1397322"/>
            <a:ext cx="1598515" cy="400110"/>
          </a:xfrm>
          <a:prstGeom prst="rect">
            <a:avLst/>
          </a:prstGeom>
          <a:noFill/>
        </p:spPr>
        <p:txBody>
          <a:bodyPr wrap="none" rtlCol="0">
            <a:spAutoFit/>
          </a:bodyPr>
          <a:lstStyle/>
          <a:p>
            <a:r>
              <a:rPr lang="en-US" altLang="zh-CN" sz="2000" dirty="0">
                <a:solidFill>
                  <a:schemeClr val="tx1">
                    <a:lumMod val="75000"/>
                    <a:lumOff val="25000"/>
                  </a:schemeClr>
                </a:solidFill>
                <a:ea typeface="华文仿宋" panose="02010600040101010101" pitchFamily="2" charset="-122"/>
              </a:rPr>
              <a:t>CONTENTS</a:t>
            </a:r>
            <a:endParaRPr lang="zh-CN" altLang="en-US" sz="2000" dirty="0">
              <a:solidFill>
                <a:schemeClr val="tx1">
                  <a:lumMod val="75000"/>
                  <a:lumOff val="25000"/>
                </a:schemeClr>
              </a:solidFill>
            </a:endParaRPr>
          </a:p>
        </p:txBody>
      </p:sp>
      <p:sp>
        <p:nvSpPr>
          <p:cNvPr id="6" name="椭圆 5"/>
          <p:cNvSpPr/>
          <p:nvPr/>
        </p:nvSpPr>
        <p:spPr>
          <a:xfrm rot="20976894">
            <a:off x="2245389" y="1591762"/>
            <a:ext cx="200055" cy="200055"/>
          </a:xfrm>
          <a:prstGeom prst="ellipse">
            <a:avLst/>
          </a:prstGeom>
          <a:solidFill>
            <a:schemeClr val="tx1">
              <a:lumMod val="75000"/>
              <a:lumOff val="25000"/>
            </a:schemeClr>
          </a:solidFill>
          <a:ln w="3175">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4"/>
          </p:cNvCxnSpPr>
          <p:nvPr/>
        </p:nvCxnSpPr>
        <p:spPr>
          <a:xfrm flipH="1">
            <a:off x="1526731" y="1790178"/>
            <a:ext cx="836717" cy="1009603"/>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4"/>
          </p:cNvCxnSpPr>
          <p:nvPr/>
        </p:nvCxnSpPr>
        <p:spPr>
          <a:xfrm flipH="1">
            <a:off x="1955849" y="1790178"/>
            <a:ext cx="407599" cy="2327645"/>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6" idx="4"/>
            <a:endCxn id="33" idx="0"/>
          </p:cNvCxnSpPr>
          <p:nvPr/>
        </p:nvCxnSpPr>
        <p:spPr>
          <a:xfrm>
            <a:off x="2363448" y="1790178"/>
            <a:ext cx="964744" cy="2370078"/>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4"/>
          </p:cNvCxnSpPr>
          <p:nvPr/>
        </p:nvCxnSpPr>
        <p:spPr>
          <a:xfrm>
            <a:off x="2363448" y="1790178"/>
            <a:ext cx="3830819" cy="3077069"/>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4"/>
          </p:cNvCxnSpPr>
          <p:nvPr/>
        </p:nvCxnSpPr>
        <p:spPr>
          <a:xfrm>
            <a:off x="2363448" y="1790178"/>
            <a:ext cx="3504104" cy="1614636"/>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4"/>
            <a:endCxn id="36" idx="1"/>
          </p:cNvCxnSpPr>
          <p:nvPr/>
        </p:nvCxnSpPr>
        <p:spPr>
          <a:xfrm>
            <a:off x="2363448" y="1790178"/>
            <a:ext cx="4688234" cy="654697"/>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74197" y="2803932"/>
            <a:ext cx="1365855" cy="683377"/>
            <a:chOff x="3015708" y="2250438"/>
            <a:chExt cx="1365855" cy="683377"/>
          </a:xfrm>
        </p:grpSpPr>
        <p:sp>
          <p:nvSpPr>
            <p:cNvPr id="14" name="文本框 13"/>
            <p:cNvSpPr txBox="1"/>
            <p:nvPr/>
          </p:nvSpPr>
          <p:spPr>
            <a:xfrm>
              <a:off x="3427456" y="2250438"/>
              <a:ext cx="954107" cy="461665"/>
            </a:xfrm>
            <a:prstGeom prst="rect">
              <a:avLst/>
            </a:prstGeom>
            <a:noFill/>
          </p:spPr>
          <p:txBody>
            <a:bodyPr wrap="none" rtlCol="0">
              <a:spAutoFit/>
            </a:bodyPr>
            <a:lstStyle/>
            <a:p>
              <a:pP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简介</a:t>
              </a:r>
            </a:p>
          </p:txBody>
        </p:sp>
        <p:sp>
          <p:nvSpPr>
            <p:cNvPr id="15" name="文本框 14"/>
            <p:cNvSpPr txBox="1"/>
            <p:nvPr/>
          </p:nvSpPr>
          <p:spPr>
            <a:xfrm>
              <a:off x="3015708" y="2595261"/>
              <a:ext cx="1257075" cy="338554"/>
            </a:xfrm>
            <a:prstGeom prst="rect">
              <a:avLst/>
            </a:prstGeom>
            <a:noFill/>
          </p:spPr>
          <p:txBody>
            <a:bodyPr wrap="none" rtlCol="0">
              <a:spAutoFit/>
            </a:bodyPr>
            <a:lstStyle/>
            <a:p>
              <a:pPr algn="r"/>
              <a:r>
                <a:rPr lang="en-US" altLang="zh-CN" sz="1600" dirty="0">
                  <a:solidFill>
                    <a:schemeClr val="tx1">
                      <a:lumMod val="75000"/>
                      <a:lumOff val="25000"/>
                    </a:schemeClr>
                  </a:solidFill>
                  <a:ea typeface="方正兰亭超细黑简体" panose="02000000000000000000" pitchFamily="2" charset="-122"/>
                </a:rPr>
                <a:t>Introduction</a:t>
              </a:r>
            </a:p>
          </p:txBody>
        </p:sp>
      </p:grpSp>
      <p:grpSp>
        <p:nvGrpSpPr>
          <p:cNvPr id="16" name="组合 15"/>
          <p:cNvGrpSpPr/>
          <p:nvPr/>
        </p:nvGrpSpPr>
        <p:grpSpPr>
          <a:xfrm>
            <a:off x="614910" y="4121649"/>
            <a:ext cx="2279612" cy="656164"/>
            <a:chOff x="2366012" y="3492373"/>
            <a:chExt cx="2279612" cy="656164"/>
          </a:xfrm>
        </p:grpSpPr>
        <p:sp>
          <p:nvSpPr>
            <p:cNvPr id="17" name="文本框 16"/>
            <p:cNvSpPr txBox="1"/>
            <p:nvPr/>
          </p:nvSpPr>
          <p:spPr>
            <a:xfrm>
              <a:off x="2922075" y="3492373"/>
              <a:ext cx="1723549"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需求分析</a:t>
              </a:r>
            </a:p>
          </p:txBody>
        </p:sp>
        <p:sp>
          <p:nvSpPr>
            <p:cNvPr id="18" name="文本框 17"/>
            <p:cNvSpPr txBox="1"/>
            <p:nvPr/>
          </p:nvSpPr>
          <p:spPr>
            <a:xfrm>
              <a:off x="2366012" y="3809983"/>
              <a:ext cx="2209131" cy="338554"/>
            </a:xfrm>
            <a:prstGeom prst="rect">
              <a:avLst/>
            </a:prstGeom>
            <a:noFill/>
          </p:spPr>
          <p:txBody>
            <a:bodyPr wrap="none" rtlCol="0">
              <a:spAutoFit/>
            </a:bodyPr>
            <a:lstStyle/>
            <a:p>
              <a:pPr algn="ctr"/>
              <a:r>
                <a:rPr lang="en-US" altLang="zh-CN" sz="1600" spc="230" dirty="0">
                  <a:solidFill>
                    <a:schemeClr val="tx1">
                      <a:lumMod val="75000"/>
                      <a:lumOff val="25000"/>
                    </a:schemeClr>
                  </a:solidFill>
                  <a:ea typeface="方正兰亭超细黑简体" panose="02000000000000000000" pitchFamily="2" charset="-122"/>
                </a:rPr>
                <a:t>Demand Analysis</a:t>
              </a:r>
            </a:p>
          </p:txBody>
        </p:sp>
      </p:grpSp>
      <p:grpSp>
        <p:nvGrpSpPr>
          <p:cNvPr id="19" name="组合 18"/>
          <p:cNvGrpSpPr/>
          <p:nvPr/>
        </p:nvGrpSpPr>
        <p:grpSpPr>
          <a:xfrm>
            <a:off x="3298651" y="4422513"/>
            <a:ext cx="2034558" cy="681324"/>
            <a:chOff x="2567191" y="4808049"/>
            <a:chExt cx="2034558" cy="681324"/>
          </a:xfrm>
        </p:grpSpPr>
        <p:sp>
          <p:nvSpPr>
            <p:cNvPr id="20" name="文本框 19"/>
            <p:cNvSpPr txBox="1"/>
            <p:nvPr/>
          </p:nvSpPr>
          <p:spPr>
            <a:xfrm>
              <a:off x="2878200" y="4808049"/>
              <a:ext cx="1723549"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设计方案</a:t>
              </a:r>
            </a:p>
          </p:txBody>
        </p:sp>
        <p:sp>
          <p:nvSpPr>
            <p:cNvPr id="21" name="文本框 20"/>
            <p:cNvSpPr txBox="1"/>
            <p:nvPr/>
          </p:nvSpPr>
          <p:spPr>
            <a:xfrm>
              <a:off x="2567191" y="5150819"/>
              <a:ext cx="1733167" cy="338554"/>
            </a:xfrm>
            <a:prstGeom prst="rect">
              <a:avLst/>
            </a:prstGeom>
            <a:noFill/>
          </p:spPr>
          <p:txBody>
            <a:bodyPr wrap="none" rtlCol="0">
              <a:spAutoFit/>
            </a:bodyPr>
            <a:lstStyle/>
            <a:p>
              <a:pPr algn="ctr"/>
              <a:r>
                <a:rPr lang="en-US" altLang="zh-CN" sz="1600" dirty="0">
                  <a:solidFill>
                    <a:schemeClr val="tx1">
                      <a:lumMod val="75000"/>
                      <a:lumOff val="25000"/>
                    </a:schemeClr>
                  </a:solidFill>
                  <a:ea typeface="方正兰亭超细黑简体" panose="02000000000000000000" pitchFamily="2" charset="-122"/>
                </a:rPr>
                <a:t>Design Schemes</a:t>
              </a:r>
            </a:p>
          </p:txBody>
        </p:sp>
      </p:grpSp>
      <p:grpSp>
        <p:nvGrpSpPr>
          <p:cNvPr id="22" name="组合 21"/>
          <p:cNvGrpSpPr/>
          <p:nvPr/>
        </p:nvGrpSpPr>
        <p:grpSpPr>
          <a:xfrm>
            <a:off x="6236244" y="4972254"/>
            <a:ext cx="2025915" cy="630942"/>
            <a:chOff x="7886623" y="2289207"/>
            <a:chExt cx="2025915" cy="630942"/>
          </a:xfrm>
        </p:grpSpPr>
        <p:sp>
          <p:nvSpPr>
            <p:cNvPr id="23" name="文本框 22"/>
            <p:cNvSpPr txBox="1"/>
            <p:nvPr/>
          </p:nvSpPr>
          <p:spPr>
            <a:xfrm>
              <a:off x="8188988" y="2289207"/>
              <a:ext cx="1723550"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开发过程</a:t>
              </a:r>
            </a:p>
          </p:txBody>
        </p:sp>
        <p:sp>
          <p:nvSpPr>
            <p:cNvPr id="24" name="文本框 23"/>
            <p:cNvSpPr txBox="1"/>
            <p:nvPr/>
          </p:nvSpPr>
          <p:spPr>
            <a:xfrm>
              <a:off x="7886623" y="2581595"/>
              <a:ext cx="2005677" cy="338554"/>
            </a:xfrm>
            <a:prstGeom prst="rect">
              <a:avLst/>
            </a:prstGeom>
            <a:noFill/>
          </p:spPr>
          <p:txBody>
            <a:bodyPr wrap="none" rtlCol="0">
              <a:spAutoFit/>
            </a:bodyPr>
            <a:lstStyle/>
            <a:p>
              <a:pPr algn="ctr"/>
              <a:r>
                <a:rPr lang="en-US" altLang="zh-CN" sz="1600" dirty="0">
                  <a:solidFill>
                    <a:schemeClr val="tx1">
                      <a:lumMod val="75000"/>
                      <a:lumOff val="25000"/>
                    </a:schemeClr>
                  </a:solidFill>
                  <a:ea typeface="方正兰亭超细黑简体" panose="02000000000000000000" pitchFamily="2" charset="-122"/>
                </a:rPr>
                <a:t>Developing Process</a:t>
              </a:r>
            </a:p>
          </p:txBody>
        </p:sp>
      </p:grpSp>
      <p:grpSp>
        <p:nvGrpSpPr>
          <p:cNvPr id="25" name="组合 24"/>
          <p:cNvGrpSpPr/>
          <p:nvPr/>
        </p:nvGrpSpPr>
        <p:grpSpPr>
          <a:xfrm>
            <a:off x="6424378" y="3444121"/>
            <a:ext cx="1723549" cy="666395"/>
            <a:chOff x="8618696" y="3452404"/>
            <a:chExt cx="1723549" cy="666395"/>
          </a:xfrm>
        </p:grpSpPr>
        <p:sp>
          <p:nvSpPr>
            <p:cNvPr id="26" name="文本框 25"/>
            <p:cNvSpPr txBox="1"/>
            <p:nvPr/>
          </p:nvSpPr>
          <p:spPr>
            <a:xfrm>
              <a:off x="8618696" y="3452404"/>
              <a:ext cx="1723549"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测试效果</a:t>
              </a:r>
            </a:p>
          </p:txBody>
        </p:sp>
        <p:sp>
          <p:nvSpPr>
            <p:cNvPr id="27" name="文本框 26"/>
            <p:cNvSpPr txBox="1"/>
            <p:nvPr/>
          </p:nvSpPr>
          <p:spPr>
            <a:xfrm>
              <a:off x="8626724" y="3780245"/>
              <a:ext cx="1413336" cy="338554"/>
            </a:xfrm>
            <a:prstGeom prst="rect">
              <a:avLst/>
            </a:prstGeom>
            <a:noFill/>
          </p:spPr>
          <p:txBody>
            <a:bodyPr wrap="none" rtlCol="0">
              <a:spAutoFit/>
            </a:bodyPr>
            <a:lstStyle/>
            <a:p>
              <a:pPr algn="ctr"/>
              <a:r>
                <a:rPr lang="en-US" altLang="zh-CN" sz="1600" dirty="0">
                  <a:solidFill>
                    <a:schemeClr val="tx1">
                      <a:lumMod val="75000"/>
                      <a:lumOff val="25000"/>
                    </a:schemeClr>
                  </a:solidFill>
                  <a:ea typeface="方正兰亭超细黑简体" panose="02000000000000000000" pitchFamily="2" charset="-122"/>
                </a:rPr>
                <a:t>Testing Effect</a:t>
              </a:r>
            </a:p>
          </p:txBody>
        </p:sp>
      </p:grpSp>
      <p:grpSp>
        <p:nvGrpSpPr>
          <p:cNvPr id="28" name="组合 27"/>
          <p:cNvGrpSpPr/>
          <p:nvPr/>
        </p:nvGrpSpPr>
        <p:grpSpPr>
          <a:xfrm>
            <a:off x="7633893" y="2283735"/>
            <a:ext cx="1723549" cy="729517"/>
            <a:chOff x="8530193" y="4763285"/>
            <a:chExt cx="1723549" cy="729517"/>
          </a:xfrm>
        </p:grpSpPr>
        <p:sp>
          <p:nvSpPr>
            <p:cNvPr id="29" name="文本框 28"/>
            <p:cNvSpPr txBox="1"/>
            <p:nvPr/>
          </p:nvSpPr>
          <p:spPr>
            <a:xfrm>
              <a:off x="8530193" y="4763285"/>
              <a:ext cx="1723549"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问答环节</a:t>
              </a:r>
            </a:p>
          </p:txBody>
        </p:sp>
        <p:sp>
          <p:nvSpPr>
            <p:cNvPr id="30" name="文本框 29"/>
            <p:cNvSpPr txBox="1"/>
            <p:nvPr/>
          </p:nvSpPr>
          <p:spPr>
            <a:xfrm>
              <a:off x="8789918" y="5154248"/>
              <a:ext cx="617477" cy="338554"/>
            </a:xfrm>
            <a:prstGeom prst="rect">
              <a:avLst/>
            </a:prstGeom>
            <a:noFill/>
          </p:spPr>
          <p:txBody>
            <a:bodyPr wrap="none" rtlCol="0">
              <a:spAutoFit/>
            </a:bodyPr>
            <a:lstStyle/>
            <a:p>
              <a:pPr algn="ctr"/>
              <a:r>
                <a:rPr lang="en-US" altLang="zh-CN" sz="1600" dirty="0">
                  <a:solidFill>
                    <a:schemeClr val="tx1">
                      <a:lumMod val="75000"/>
                      <a:lumOff val="25000"/>
                    </a:schemeClr>
                  </a:solidFill>
                  <a:ea typeface="方正兰亭超细黑简体" panose="02000000000000000000" pitchFamily="2" charset="-122"/>
                </a:rPr>
                <a:t>Q&amp;A</a:t>
              </a:r>
            </a:p>
          </p:txBody>
        </p:sp>
      </p:grpSp>
      <p:sp>
        <p:nvSpPr>
          <p:cNvPr id="31" name="文本框 30"/>
          <p:cNvSpPr txBox="1"/>
          <p:nvPr/>
        </p:nvSpPr>
        <p:spPr>
          <a:xfrm>
            <a:off x="475505" y="2553007"/>
            <a:ext cx="582211" cy="830997"/>
          </a:xfrm>
          <a:prstGeom prst="rect">
            <a:avLst/>
          </a:prstGeom>
          <a:noFill/>
        </p:spPr>
        <p:txBody>
          <a:bodyPr wrap="none" rtlCol="0">
            <a:spAutoFit/>
          </a:bodyPr>
          <a:lstStyle/>
          <a:p>
            <a:r>
              <a:rPr lang="en-US" altLang="zh-CN" sz="4800" dirty="0">
                <a:solidFill>
                  <a:srgbClr val="7C489C"/>
                </a:solidFill>
                <a:effectLst>
                  <a:outerShdw blurRad="25400" sx="102000" sy="102000" algn="ctr" rotWithShape="0">
                    <a:schemeClr val="tx1">
                      <a:lumMod val="75000"/>
                      <a:lumOff val="25000"/>
                      <a:alpha val="50000"/>
                    </a:schemeClr>
                  </a:outerShdw>
                </a:effectLst>
                <a:latin typeface="Broadway" panose="04040905080B02020502" pitchFamily="82" charset="0"/>
              </a:rPr>
              <a:t>1</a:t>
            </a:r>
            <a:endParaRPr lang="zh-CN" altLang="en-US" sz="4800" dirty="0">
              <a:solidFill>
                <a:srgbClr val="7C489C"/>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2" name="文本框 31"/>
          <p:cNvSpPr txBox="1"/>
          <p:nvPr/>
        </p:nvSpPr>
        <p:spPr>
          <a:xfrm>
            <a:off x="591974" y="3854740"/>
            <a:ext cx="582211" cy="830997"/>
          </a:xfrm>
          <a:prstGeom prst="rect">
            <a:avLst/>
          </a:prstGeom>
          <a:noFill/>
        </p:spPr>
        <p:txBody>
          <a:bodyPr wrap="none" rtlCol="0">
            <a:spAutoFit/>
          </a:bodyPr>
          <a:lstStyle/>
          <a:p>
            <a:r>
              <a:rPr lang="en-US" altLang="zh-CN" sz="4800" dirty="0">
                <a:solidFill>
                  <a:srgbClr val="CB695C"/>
                </a:solidFill>
                <a:effectLst>
                  <a:outerShdw blurRad="25400" sx="102000" sy="102000" algn="ctr" rotWithShape="0">
                    <a:schemeClr val="tx1">
                      <a:lumMod val="75000"/>
                      <a:lumOff val="25000"/>
                      <a:alpha val="50000"/>
                    </a:schemeClr>
                  </a:outerShdw>
                </a:effectLst>
                <a:latin typeface="Broadway" panose="04040905080B02020502" pitchFamily="82" charset="0"/>
              </a:rPr>
              <a:t>2</a:t>
            </a:r>
            <a:endParaRPr lang="zh-CN" altLang="en-US" sz="4800" dirty="0">
              <a:solidFill>
                <a:srgbClr val="CB695C"/>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3" name="文本框 32"/>
          <p:cNvSpPr txBox="1"/>
          <p:nvPr/>
        </p:nvSpPr>
        <p:spPr>
          <a:xfrm>
            <a:off x="3037086" y="4160256"/>
            <a:ext cx="582211" cy="830997"/>
          </a:xfrm>
          <a:prstGeom prst="rect">
            <a:avLst/>
          </a:prstGeom>
          <a:noFill/>
        </p:spPr>
        <p:txBody>
          <a:bodyPr wrap="none" rtlCol="0">
            <a:spAutoFit/>
          </a:bodyPr>
          <a:lstStyle/>
          <a:p>
            <a:r>
              <a:rPr lang="en-US" altLang="zh-CN" sz="4800" dirty="0">
                <a:solidFill>
                  <a:srgbClr val="B92055"/>
                </a:solidFill>
                <a:effectLst>
                  <a:outerShdw blurRad="25400" sx="102000" sy="102000" algn="ctr" rotWithShape="0">
                    <a:schemeClr val="tx1">
                      <a:lumMod val="75000"/>
                      <a:lumOff val="25000"/>
                      <a:alpha val="50000"/>
                    </a:schemeClr>
                  </a:outerShdw>
                </a:effectLst>
                <a:latin typeface="Broadway" panose="04040905080B02020502" pitchFamily="82" charset="0"/>
              </a:rPr>
              <a:t>3</a:t>
            </a:r>
            <a:endParaRPr lang="zh-CN" altLang="en-US" sz="4800" dirty="0">
              <a:solidFill>
                <a:srgbClr val="B92055"/>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4" name="文本框 33"/>
          <p:cNvSpPr txBox="1"/>
          <p:nvPr/>
        </p:nvSpPr>
        <p:spPr>
          <a:xfrm>
            <a:off x="6034906" y="4641831"/>
            <a:ext cx="582211" cy="830997"/>
          </a:xfrm>
          <a:prstGeom prst="rect">
            <a:avLst/>
          </a:prstGeom>
          <a:noFill/>
        </p:spPr>
        <p:txBody>
          <a:bodyPr wrap="none" rtlCol="0">
            <a:spAutoFit/>
          </a:bodyPr>
          <a:lstStyle/>
          <a:p>
            <a:r>
              <a:rPr lang="en-US" altLang="zh-CN" sz="4800" dirty="0">
                <a:solidFill>
                  <a:srgbClr val="9AA8CC"/>
                </a:solidFill>
                <a:effectLst>
                  <a:outerShdw blurRad="25400" sx="102000" sy="102000" algn="ctr" rotWithShape="0">
                    <a:schemeClr val="tx1">
                      <a:lumMod val="75000"/>
                      <a:lumOff val="25000"/>
                      <a:alpha val="50000"/>
                    </a:schemeClr>
                  </a:outerShdw>
                </a:effectLst>
                <a:latin typeface="Broadway" panose="04040905080B02020502" pitchFamily="82" charset="0"/>
              </a:rPr>
              <a:t>4</a:t>
            </a:r>
            <a:endParaRPr lang="zh-CN" altLang="en-US" sz="4800" dirty="0">
              <a:solidFill>
                <a:srgbClr val="9AA8CC"/>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5" name="文本框 34"/>
          <p:cNvSpPr txBox="1"/>
          <p:nvPr/>
        </p:nvSpPr>
        <p:spPr>
          <a:xfrm>
            <a:off x="5842167" y="3202526"/>
            <a:ext cx="582211" cy="830997"/>
          </a:xfrm>
          <a:prstGeom prst="rect">
            <a:avLst/>
          </a:prstGeom>
          <a:noFill/>
        </p:spPr>
        <p:txBody>
          <a:bodyPr wrap="none" rtlCol="0">
            <a:spAutoFit/>
          </a:bodyPr>
          <a:lstStyle/>
          <a:p>
            <a:r>
              <a:rPr lang="en-US" altLang="zh-CN" sz="4800" dirty="0">
                <a:solidFill>
                  <a:srgbClr val="4D2D7D"/>
                </a:solidFill>
                <a:effectLst>
                  <a:outerShdw blurRad="25400" sx="102000" sy="102000" algn="ctr" rotWithShape="0">
                    <a:schemeClr val="tx1">
                      <a:lumMod val="75000"/>
                      <a:lumOff val="25000"/>
                      <a:alpha val="50000"/>
                    </a:schemeClr>
                  </a:outerShdw>
                </a:effectLst>
                <a:latin typeface="Broadway" panose="04040905080B02020502" pitchFamily="82" charset="0"/>
              </a:rPr>
              <a:t>5</a:t>
            </a:r>
            <a:endParaRPr lang="zh-CN" altLang="en-US" sz="4800" dirty="0">
              <a:solidFill>
                <a:srgbClr val="4D2D7D"/>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6" name="文本框 35"/>
          <p:cNvSpPr txBox="1"/>
          <p:nvPr/>
        </p:nvSpPr>
        <p:spPr>
          <a:xfrm>
            <a:off x="7051682" y="2029376"/>
            <a:ext cx="582211" cy="830997"/>
          </a:xfrm>
          <a:prstGeom prst="rect">
            <a:avLst/>
          </a:prstGeom>
          <a:noFill/>
        </p:spPr>
        <p:txBody>
          <a:bodyPr wrap="none" rtlCol="0">
            <a:spAutoFit/>
          </a:bodyPr>
          <a:lstStyle/>
          <a:p>
            <a:r>
              <a:rPr lang="en-US" altLang="zh-CN" sz="4800" dirty="0">
                <a:solidFill>
                  <a:srgbClr val="DB2778"/>
                </a:solidFill>
                <a:effectLst>
                  <a:outerShdw blurRad="25400" sx="102000" sy="102000" algn="ctr" rotWithShape="0">
                    <a:schemeClr val="tx1">
                      <a:lumMod val="75000"/>
                      <a:lumOff val="25000"/>
                      <a:alpha val="50000"/>
                    </a:schemeClr>
                  </a:outerShdw>
                </a:effectLst>
                <a:latin typeface="Broadway" panose="04040905080B02020502" pitchFamily="82" charset="0"/>
              </a:rPr>
              <a:t>6</a:t>
            </a:r>
            <a:endParaRPr lang="zh-CN" altLang="en-US" sz="4800" dirty="0">
              <a:solidFill>
                <a:srgbClr val="DB2778"/>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Tree>
    <p:extLst>
      <p:ext uri="{BB962C8B-B14F-4D97-AF65-F5344CB8AC3E}">
        <p14:creationId xmlns:p14="http://schemas.microsoft.com/office/powerpoint/2010/main" val="3491252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par>
                          <p:cTn id="27" fill="hold">
                            <p:stCondLst>
                              <p:cond delay="2500"/>
                            </p:stCondLst>
                            <p:childTnLst>
                              <p:par>
                                <p:cTn id="28" presetID="14"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childTnLst>
                          </p:cTn>
                        </p:par>
                        <p:par>
                          <p:cTn id="31" fill="hold">
                            <p:stCondLst>
                              <p:cond delay="3000"/>
                            </p:stCondLst>
                            <p:childTnLst>
                              <p:par>
                                <p:cTn id="32" presetID="14"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3500"/>
                            </p:stCondLst>
                            <p:childTnLst>
                              <p:par>
                                <p:cTn id="36" presetID="14" presetClass="entr" presetSubtype="1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randombar(horizontal)">
                                      <p:cBhvr>
                                        <p:cTn id="38" dur="500"/>
                                        <p:tgtEl>
                                          <p:spTgt spid="9"/>
                                        </p:tgtEl>
                                      </p:cBhvr>
                                    </p:animEffect>
                                  </p:childTnLst>
                                </p:cTn>
                              </p:par>
                            </p:childTnLst>
                          </p:cTn>
                        </p:par>
                        <p:par>
                          <p:cTn id="39" fill="hold">
                            <p:stCondLst>
                              <p:cond delay="4000"/>
                            </p:stCondLst>
                            <p:childTnLst>
                              <p:par>
                                <p:cTn id="40" presetID="14"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childTnLst>
                          </p:cTn>
                        </p:par>
                        <p:par>
                          <p:cTn id="43" fill="hold">
                            <p:stCondLst>
                              <p:cond delay="4500"/>
                            </p:stCondLst>
                            <p:childTnLst>
                              <p:par>
                                <p:cTn id="44" presetID="14" presetClass="entr" presetSubtype="1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500"/>
                                        <p:tgtEl>
                                          <p:spTgt spid="11"/>
                                        </p:tgtEl>
                                      </p:cBhvr>
                                    </p:animEffect>
                                  </p:childTnLst>
                                </p:cTn>
                              </p:par>
                            </p:childTnLst>
                          </p:cTn>
                        </p:par>
                        <p:par>
                          <p:cTn id="47" fill="hold">
                            <p:stCondLst>
                              <p:cond delay="5000"/>
                            </p:stCondLst>
                            <p:childTnLst>
                              <p:par>
                                <p:cTn id="48" presetID="14" presetClass="entr" presetSubtype="10"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5500"/>
                            </p:stCondLst>
                            <p:childTnLst>
                              <p:par>
                                <p:cTn id="52" presetID="14" presetClass="entr" presetSubtype="1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randombar(horizontal)">
                                      <p:cBhvr>
                                        <p:cTn id="54" dur="500"/>
                                        <p:tgtEl>
                                          <p:spTgt spid="31"/>
                                        </p:tgtEl>
                                      </p:cBhvr>
                                    </p:animEffect>
                                  </p:childTnLst>
                                </p:cTn>
                              </p:par>
                            </p:childTnLst>
                          </p:cTn>
                        </p:par>
                        <p:par>
                          <p:cTn id="55" fill="hold">
                            <p:stCondLst>
                              <p:cond delay="6000"/>
                            </p:stCondLst>
                            <p:childTnLst>
                              <p:par>
                                <p:cTn id="56" presetID="14" presetClass="entr" presetSubtype="10"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randombar(horizontal)">
                                      <p:cBhvr>
                                        <p:cTn id="58" dur="500"/>
                                        <p:tgtEl>
                                          <p:spTgt spid="13"/>
                                        </p:tgtEl>
                                      </p:cBhvr>
                                    </p:animEffect>
                                  </p:childTnLst>
                                </p:cTn>
                              </p:par>
                            </p:childTnLst>
                          </p:cTn>
                        </p:par>
                        <p:par>
                          <p:cTn id="59" fill="hold">
                            <p:stCondLst>
                              <p:cond delay="6500"/>
                            </p:stCondLst>
                            <p:childTnLst>
                              <p:par>
                                <p:cTn id="60" presetID="14" presetClass="entr" presetSubtype="1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randombar(horizontal)">
                                      <p:cBhvr>
                                        <p:cTn id="62" dur="500"/>
                                        <p:tgtEl>
                                          <p:spTgt spid="32"/>
                                        </p:tgtEl>
                                      </p:cBhvr>
                                    </p:animEffect>
                                  </p:childTnLst>
                                </p:cTn>
                              </p:par>
                            </p:childTnLst>
                          </p:cTn>
                        </p:par>
                        <p:par>
                          <p:cTn id="63" fill="hold">
                            <p:stCondLst>
                              <p:cond delay="7000"/>
                            </p:stCondLst>
                            <p:childTnLst>
                              <p:par>
                                <p:cTn id="64" presetID="14" presetClass="entr" presetSubtype="10" fill="hold"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randombar(horizontal)">
                                      <p:cBhvr>
                                        <p:cTn id="66" dur="500"/>
                                        <p:tgtEl>
                                          <p:spTgt spid="16"/>
                                        </p:tgtEl>
                                      </p:cBhvr>
                                    </p:animEffect>
                                  </p:childTnLst>
                                </p:cTn>
                              </p:par>
                            </p:childTnLst>
                          </p:cTn>
                        </p:par>
                        <p:par>
                          <p:cTn id="67" fill="hold">
                            <p:stCondLst>
                              <p:cond delay="7500"/>
                            </p:stCondLst>
                            <p:childTnLst>
                              <p:par>
                                <p:cTn id="68" presetID="14" presetClass="entr" presetSubtype="1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8000"/>
                            </p:stCondLst>
                            <p:childTnLst>
                              <p:par>
                                <p:cTn id="72" presetID="14" presetClass="entr" presetSubtype="10" fill="hold"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randombar(horizontal)">
                                      <p:cBhvr>
                                        <p:cTn id="74" dur="500"/>
                                        <p:tgtEl>
                                          <p:spTgt spid="19"/>
                                        </p:tgtEl>
                                      </p:cBhvr>
                                    </p:animEffect>
                                  </p:childTnLst>
                                </p:cTn>
                              </p:par>
                            </p:childTnLst>
                          </p:cTn>
                        </p:par>
                        <p:par>
                          <p:cTn id="75" fill="hold">
                            <p:stCondLst>
                              <p:cond delay="8500"/>
                            </p:stCondLst>
                            <p:childTnLst>
                              <p:par>
                                <p:cTn id="76" presetID="14" presetClass="entr" presetSubtype="1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randombar(horizontal)">
                                      <p:cBhvr>
                                        <p:cTn id="78" dur="500"/>
                                        <p:tgtEl>
                                          <p:spTgt spid="34"/>
                                        </p:tgtEl>
                                      </p:cBhvr>
                                    </p:animEffect>
                                  </p:childTnLst>
                                </p:cTn>
                              </p:par>
                            </p:childTnLst>
                          </p:cTn>
                        </p:par>
                        <p:par>
                          <p:cTn id="79" fill="hold">
                            <p:stCondLst>
                              <p:cond delay="9000"/>
                            </p:stCondLst>
                            <p:childTnLst>
                              <p:par>
                                <p:cTn id="80" presetID="14" presetClass="entr" presetSubtype="10" fill="hold"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randombar(horizontal)">
                                      <p:cBhvr>
                                        <p:cTn id="82" dur="500"/>
                                        <p:tgtEl>
                                          <p:spTgt spid="22"/>
                                        </p:tgtEl>
                                      </p:cBhvr>
                                    </p:animEffect>
                                  </p:childTnLst>
                                </p:cTn>
                              </p:par>
                            </p:childTnLst>
                          </p:cTn>
                        </p:par>
                        <p:par>
                          <p:cTn id="83" fill="hold">
                            <p:stCondLst>
                              <p:cond delay="9500"/>
                            </p:stCondLst>
                            <p:childTnLst>
                              <p:par>
                                <p:cTn id="84" presetID="14" presetClass="entr" presetSubtype="1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randombar(horizontal)">
                                      <p:cBhvr>
                                        <p:cTn id="86" dur="500"/>
                                        <p:tgtEl>
                                          <p:spTgt spid="35"/>
                                        </p:tgtEl>
                                      </p:cBhvr>
                                    </p:animEffect>
                                  </p:childTnLst>
                                </p:cTn>
                              </p:par>
                            </p:childTnLst>
                          </p:cTn>
                        </p:par>
                        <p:par>
                          <p:cTn id="87" fill="hold">
                            <p:stCondLst>
                              <p:cond delay="10000"/>
                            </p:stCondLst>
                            <p:childTnLst>
                              <p:par>
                                <p:cTn id="88" presetID="14" presetClass="entr" presetSubtype="10" fill="hold"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randombar(horizontal)">
                                      <p:cBhvr>
                                        <p:cTn id="90" dur="500"/>
                                        <p:tgtEl>
                                          <p:spTgt spid="25"/>
                                        </p:tgtEl>
                                      </p:cBhvr>
                                    </p:animEffect>
                                  </p:childTnLst>
                                </p:cTn>
                              </p:par>
                            </p:childTnLst>
                          </p:cTn>
                        </p:par>
                        <p:par>
                          <p:cTn id="91" fill="hold">
                            <p:stCondLst>
                              <p:cond delay="10500"/>
                            </p:stCondLst>
                            <p:childTnLst>
                              <p:par>
                                <p:cTn id="92" presetID="14" presetClass="entr" presetSubtype="10"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randombar(horizontal)">
                                      <p:cBhvr>
                                        <p:cTn id="94" dur="500"/>
                                        <p:tgtEl>
                                          <p:spTgt spid="36"/>
                                        </p:tgtEl>
                                      </p:cBhvr>
                                    </p:animEffect>
                                  </p:childTnLst>
                                </p:cTn>
                              </p:par>
                            </p:childTnLst>
                          </p:cTn>
                        </p:par>
                        <p:par>
                          <p:cTn id="95" fill="hold">
                            <p:stCondLst>
                              <p:cond delay="11000"/>
                            </p:stCondLst>
                            <p:childTnLst>
                              <p:par>
                                <p:cTn id="96" presetID="14" presetClass="entr" presetSubtype="10" fill="hold"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randombar(horizontal)">
                                      <p:cBhvr>
                                        <p:cTn id="9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1" grpId="0"/>
      <p:bldP spid="32" grpId="0"/>
      <p:bldP spid="33"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5734"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3975" y="3087878"/>
            <a:ext cx="2059431" cy="3885056"/>
          </a:xfrm>
          <a:prstGeom prst="rect">
            <a:avLst/>
          </a:prstGeom>
        </p:spPr>
      </p:pic>
      <p:grpSp>
        <p:nvGrpSpPr>
          <p:cNvPr id="11" name="Group 12"/>
          <p:cNvGrpSpPr>
            <a:grpSpLocks noChangeAspect="1"/>
          </p:cNvGrpSpPr>
          <p:nvPr/>
        </p:nvGrpSpPr>
        <p:grpSpPr bwMode="auto">
          <a:xfrm>
            <a:off x="1382508" y="3521027"/>
            <a:ext cx="1166179" cy="1097279"/>
            <a:chOff x="3333" y="1044"/>
            <a:chExt cx="3267" cy="2854"/>
          </a:xfrm>
          <a:solidFill>
            <a:schemeClr val="bg1">
              <a:lumMod val="95000"/>
            </a:schemeClr>
          </a:solidFill>
        </p:grpSpPr>
        <p:sp>
          <p:nvSpPr>
            <p:cNvPr id="12"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grpSp>
      <p:cxnSp>
        <p:nvCxnSpPr>
          <p:cNvPr id="21" name="直接连接符 20"/>
          <p:cNvCxnSpPr/>
          <p:nvPr/>
        </p:nvCxnSpPr>
        <p:spPr>
          <a:xfrm>
            <a:off x="1213146" y="2000471"/>
            <a:ext cx="0" cy="4221634"/>
          </a:xfrm>
          <a:prstGeom prst="line">
            <a:avLst/>
          </a:prstGeom>
          <a:solidFill>
            <a:srgbClr val="7C233E"/>
          </a:solidFill>
          <a:ln w="31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102466" y="4061183"/>
            <a:ext cx="221360" cy="221360"/>
          </a:xfrm>
          <a:prstGeom prst="ellipse">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white"/>
              </a:solidFill>
              <a:effectLst/>
              <a:uLnTx/>
              <a:uFillTx/>
              <a:latin typeface="Arial"/>
              <a:cs typeface="+mn-cs"/>
            </a:endParaRPr>
          </a:p>
        </p:txBody>
      </p:sp>
      <p:sp>
        <p:nvSpPr>
          <p:cNvPr id="23" name="椭圆 22"/>
          <p:cNvSpPr/>
          <p:nvPr/>
        </p:nvSpPr>
        <p:spPr>
          <a:xfrm>
            <a:off x="1102466" y="2791236"/>
            <a:ext cx="221360" cy="221360"/>
          </a:xfrm>
          <a:prstGeom prst="ellipse">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white"/>
              </a:solidFill>
              <a:effectLst/>
              <a:uLnTx/>
              <a:uFillTx/>
              <a:latin typeface="Arial"/>
              <a:cs typeface="+mn-cs"/>
            </a:endParaRPr>
          </a:p>
        </p:txBody>
      </p:sp>
      <p:sp>
        <p:nvSpPr>
          <p:cNvPr id="24" name="椭圆 23"/>
          <p:cNvSpPr/>
          <p:nvPr/>
        </p:nvSpPr>
        <p:spPr>
          <a:xfrm>
            <a:off x="1102466" y="5331131"/>
            <a:ext cx="221360" cy="221360"/>
          </a:xfrm>
          <a:prstGeom prst="ellipse">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white"/>
              </a:solidFill>
              <a:effectLst/>
              <a:uLnTx/>
              <a:uFillTx/>
              <a:latin typeface="Arial"/>
              <a:cs typeface="+mn-cs"/>
            </a:endParaRPr>
          </a:p>
        </p:txBody>
      </p:sp>
      <p:sp>
        <p:nvSpPr>
          <p:cNvPr id="25" name="文本框 24"/>
          <p:cNvSpPr txBox="1"/>
          <p:nvPr/>
        </p:nvSpPr>
        <p:spPr>
          <a:xfrm>
            <a:off x="1393848" y="1978570"/>
            <a:ext cx="12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300" normalizeH="0" baseline="0" noProof="0" dirty="0">
                <a:ln>
                  <a:noFill/>
                </a:ln>
                <a:solidFill>
                  <a:srgbClr val="00ADD0"/>
                </a:solidFill>
                <a:effectLst/>
                <a:uLnTx/>
                <a:uFillTx/>
                <a:latin typeface="Arial"/>
                <a:cs typeface="+mn-cs"/>
              </a:rPr>
              <a:t>功能测试</a:t>
            </a:r>
          </a:p>
        </p:txBody>
      </p:sp>
      <p:sp>
        <p:nvSpPr>
          <p:cNvPr id="26" name="文本框 25"/>
          <p:cNvSpPr txBox="1"/>
          <p:nvPr/>
        </p:nvSpPr>
        <p:spPr>
          <a:xfrm>
            <a:off x="1400621" y="2350672"/>
            <a:ext cx="7687204" cy="10233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加入语音控制模块后，游戏逻辑是否正常</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语音控制效果</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游戏流畅度及体验感</a:t>
            </a:r>
          </a:p>
        </p:txBody>
      </p:sp>
      <p:sp>
        <p:nvSpPr>
          <p:cNvPr id="27" name="文本框 26"/>
          <p:cNvSpPr txBox="1"/>
          <p:nvPr/>
        </p:nvSpPr>
        <p:spPr>
          <a:xfrm>
            <a:off x="1400621" y="3778150"/>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300" normalizeH="0" baseline="0" noProof="0" dirty="0">
                <a:ln>
                  <a:noFill/>
                </a:ln>
                <a:solidFill>
                  <a:srgbClr val="00ADD0"/>
                </a:solidFill>
                <a:effectLst/>
                <a:uLnTx/>
                <a:uFillTx/>
                <a:latin typeface="Arial"/>
                <a:cs typeface="+mn-cs"/>
              </a:rPr>
              <a:t>总体界面设计</a:t>
            </a:r>
          </a:p>
        </p:txBody>
      </p:sp>
      <p:sp>
        <p:nvSpPr>
          <p:cNvPr id="28" name="文本框 27"/>
          <p:cNvSpPr txBox="1"/>
          <p:nvPr/>
        </p:nvSpPr>
        <p:spPr>
          <a:xfrm>
            <a:off x="1377061" y="4105753"/>
            <a:ext cx="7803330" cy="37702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prstClr val="black">
                    <a:lumMod val="65000"/>
                    <a:lumOff val="35000"/>
                  </a:prstClr>
                </a:solidFill>
                <a:latin typeface="Arial"/>
              </a:rPr>
              <a:t>在子模块功能测试完成后，</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实现了游戏盒子的总入口界面，在这个界面进行游戏选择和系统退出。</a:t>
            </a:r>
          </a:p>
        </p:txBody>
      </p:sp>
      <p:sp>
        <p:nvSpPr>
          <p:cNvPr id="29" name="文本框 28"/>
          <p:cNvSpPr txBox="1"/>
          <p:nvPr/>
        </p:nvSpPr>
        <p:spPr>
          <a:xfrm>
            <a:off x="1400621" y="4943291"/>
            <a:ext cx="12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300" normalizeH="0" baseline="0" noProof="0" dirty="0">
                <a:ln>
                  <a:noFill/>
                </a:ln>
                <a:solidFill>
                  <a:srgbClr val="00ADD0"/>
                </a:solidFill>
                <a:effectLst/>
                <a:uLnTx/>
                <a:uFillTx/>
                <a:latin typeface="Arial"/>
                <a:cs typeface="+mn-cs"/>
              </a:rPr>
              <a:t>细节改进</a:t>
            </a:r>
          </a:p>
        </p:txBody>
      </p:sp>
      <p:sp>
        <p:nvSpPr>
          <p:cNvPr id="30" name="文本框 29"/>
          <p:cNvSpPr txBox="1"/>
          <p:nvPr/>
        </p:nvSpPr>
        <p:spPr>
          <a:xfrm>
            <a:off x="1382508" y="5262931"/>
            <a:ext cx="5899125" cy="6987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在功能测试的基础上进行一些改进；</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例如使用“向上”指令比“上”准确度更高</a:t>
            </a:r>
          </a:p>
        </p:txBody>
      </p:sp>
      <p:sp>
        <p:nvSpPr>
          <p:cNvPr id="31" name="文本框 30">
            <a:extLst>
              <a:ext uri="{FF2B5EF4-FFF2-40B4-BE49-F238E27FC236}">
                <a16:creationId xmlns:a16="http://schemas.microsoft.com/office/drawing/2014/main" id="{252D6408-2FFD-45F6-94E4-6AA02B3A32E0}"/>
              </a:ext>
            </a:extLst>
          </p:cNvPr>
          <p:cNvSpPr txBox="1"/>
          <p:nvPr/>
        </p:nvSpPr>
        <p:spPr>
          <a:xfrm>
            <a:off x="883653" y="684857"/>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75000"/>
                    <a:lumOff val="25000"/>
                  </a:prstClr>
                </a:solidFill>
                <a:effectLst/>
                <a:uLnTx/>
                <a:uFillTx/>
                <a:latin typeface="Arial"/>
                <a:cs typeface="+mn-cs"/>
              </a:rPr>
              <a:t>4</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32" name="文本框 31">
            <a:extLst>
              <a:ext uri="{FF2B5EF4-FFF2-40B4-BE49-F238E27FC236}">
                <a16:creationId xmlns:a16="http://schemas.microsoft.com/office/drawing/2014/main" id="{95B94568-3411-404F-93DB-4F1BE2B2DC98}"/>
              </a:ext>
            </a:extLst>
          </p:cNvPr>
          <p:cNvSpPr txBox="1"/>
          <p:nvPr/>
        </p:nvSpPr>
        <p:spPr>
          <a:xfrm>
            <a:off x="1418095" y="781743"/>
            <a:ext cx="15183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开发过程</a:t>
            </a:r>
          </a:p>
        </p:txBody>
      </p:sp>
      <p:sp>
        <p:nvSpPr>
          <p:cNvPr id="33" name="文本框 32">
            <a:extLst>
              <a:ext uri="{FF2B5EF4-FFF2-40B4-BE49-F238E27FC236}">
                <a16:creationId xmlns:a16="http://schemas.microsoft.com/office/drawing/2014/main" id="{503C5E12-31EE-4C3A-8C88-4A047737A4AF}"/>
              </a:ext>
            </a:extLst>
          </p:cNvPr>
          <p:cNvSpPr txBox="1"/>
          <p:nvPr/>
        </p:nvSpPr>
        <p:spPr>
          <a:xfrm>
            <a:off x="1382508" y="1089052"/>
            <a:ext cx="16754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DEVELOPING PROCESS</a:t>
            </a:r>
          </a:p>
        </p:txBody>
      </p:sp>
      <p:cxnSp>
        <p:nvCxnSpPr>
          <p:cNvPr id="34" name="直接连接符 33">
            <a:extLst>
              <a:ext uri="{FF2B5EF4-FFF2-40B4-BE49-F238E27FC236}">
                <a16:creationId xmlns:a16="http://schemas.microsoft.com/office/drawing/2014/main" id="{956E8242-6E14-4B60-8616-19B6AA4F92AF}"/>
              </a:ext>
            </a:extLst>
          </p:cNvPr>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854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1" name="文本框 10"/>
          <p:cNvSpPr txBox="1"/>
          <p:nvPr/>
        </p:nvSpPr>
        <p:spPr>
          <a:xfrm>
            <a:off x="4952189" y="2401795"/>
            <a:ext cx="275588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测试效果</a:t>
            </a:r>
          </a:p>
        </p:txBody>
      </p:sp>
      <p:sp>
        <p:nvSpPr>
          <p:cNvPr id="12" name="文本框 11"/>
          <p:cNvSpPr txBox="1"/>
          <p:nvPr/>
        </p:nvSpPr>
        <p:spPr>
          <a:xfrm>
            <a:off x="5180564" y="3057430"/>
            <a:ext cx="214674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TESTING EFFECT</a:t>
            </a:r>
          </a:p>
        </p:txBody>
      </p: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358261">
            <a:off x="4135072" y="2362552"/>
            <a:ext cx="742699" cy="995575"/>
          </a:xfrm>
          <a:prstGeom prst="rect">
            <a:avLst/>
          </a:prstGeom>
        </p:spPr>
      </p:pic>
      <p:sp>
        <p:nvSpPr>
          <p:cNvPr id="20" name="文本框 19"/>
          <p:cNvSpPr txBox="1"/>
          <p:nvPr/>
        </p:nvSpPr>
        <p:spPr>
          <a:xfrm>
            <a:off x="4181508" y="2608839"/>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lumMod val="95000"/>
                  </a:prstClr>
                </a:solidFill>
                <a:effectLst/>
                <a:uLnTx/>
                <a:uFillTx/>
                <a:latin typeface="Arial"/>
                <a:cs typeface="+mn-cs"/>
              </a:rPr>
              <a:t>5</a:t>
            </a:r>
            <a:endParaRPr kumimoji="0" lang="zh-CN" altLang="en-US" sz="4400" b="0" i="0" u="none" strike="noStrike" kern="1200" cap="none" spc="0" normalizeH="0" baseline="0" noProof="0" dirty="0">
              <a:ln>
                <a:noFill/>
              </a:ln>
              <a:solidFill>
                <a:prstClr val="white">
                  <a:lumMod val="95000"/>
                </a:prstClr>
              </a:solidFill>
              <a:effectLst/>
              <a:uLnTx/>
              <a:uFillTx/>
              <a:latin typeface="Arial"/>
              <a:cs typeface="+mn-cs"/>
            </a:endParaRPr>
          </a:p>
        </p:txBody>
      </p:sp>
    </p:spTree>
    <p:extLst>
      <p:ext uri="{BB962C8B-B14F-4D97-AF65-F5344CB8AC3E}">
        <p14:creationId xmlns:p14="http://schemas.microsoft.com/office/powerpoint/2010/main" val="1697151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3">
            <a:extLst>
              <a:ext uri="{FF2B5EF4-FFF2-40B4-BE49-F238E27FC236}">
                <a16:creationId xmlns:a16="http://schemas.microsoft.com/office/drawing/2014/main" id="{02DF1609-1492-4E02-9B69-4BE621A02AEF}"/>
              </a:ext>
            </a:extLst>
          </p:cNvPr>
          <p:cNvSpPr/>
          <p:nvPr/>
        </p:nvSpPr>
        <p:spPr>
          <a:xfrm>
            <a:off x="757923" y="685074"/>
            <a:ext cx="2437720" cy="537624"/>
          </a:xfrm>
          <a:prstGeom prst="roundRect">
            <a:avLst/>
          </a:prstGeom>
          <a:solidFill>
            <a:srgbClr val="EEEEEE"/>
          </a:solidFill>
          <a:ln w="3175">
            <a:solidFill>
              <a:schemeClr val="bg1">
                <a:lumMod val="95000"/>
              </a:schemeClr>
            </a:solidFill>
          </a:ln>
          <a:effectLst>
            <a:innerShdw blurRad="88900">
              <a:schemeClr val="tx1">
                <a:lumMod val="85000"/>
                <a:lumOff val="15000"/>
                <a:alpha val="85000"/>
              </a:schemeClr>
            </a:inn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00ADD0"/>
                </a:solidFill>
                <a:effectLst/>
                <a:uLnTx/>
                <a:uFillTx/>
                <a:latin typeface="方正正纤黑简体"/>
                <a:cs typeface="+mn-cs"/>
              </a:rPr>
              <a:t>象棋联机游戏</a:t>
            </a:r>
          </a:p>
        </p:txBody>
      </p:sp>
      <p:sp>
        <p:nvSpPr>
          <p:cNvPr id="2" name="文本框 1">
            <a:extLst>
              <a:ext uri="{FF2B5EF4-FFF2-40B4-BE49-F238E27FC236}">
                <a16:creationId xmlns:a16="http://schemas.microsoft.com/office/drawing/2014/main" id="{B91D513B-992B-4528-8530-4E2623055A6A}"/>
              </a:ext>
            </a:extLst>
          </p:cNvPr>
          <p:cNvSpPr txBox="1"/>
          <p:nvPr/>
        </p:nvSpPr>
        <p:spPr>
          <a:xfrm>
            <a:off x="3938016" y="3028890"/>
            <a:ext cx="4315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象棋联机游戏</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 – </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录制视频（超链接）</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Arial"/>
              <a:cs typeface="+mn-ea"/>
            </a:endParaRPr>
          </a:p>
        </p:txBody>
      </p:sp>
    </p:spTree>
    <p:extLst>
      <p:ext uri="{BB962C8B-B14F-4D97-AF65-F5344CB8AC3E}">
        <p14:creationId xmlns:p14="http://schemas.microsoft.com/office/powerpoint/2010/main" val="1184481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3">
            <a:extLst>
              <a:ext uri="{FF2B5EF4-FFF2-40B4-BE49-F238E27FC236}">
                <a16:creationId xmlns:a16="http://schemas.microsoft.com/office/drawing/2014/main" id="{02DF1609-1492-4E02-9B69-4BE621A02AEF}"/>
              </a:ext>
            </a:extLst>
          </p:cNvPr>
          <p:cNvSpPr/>
          <p:nvPr/>
        </p:nvSpPr>
        <p:spPr>
          <a:xfrm>
            <a:off x="757923" y="685074"/>
            <a:ext cx="2437720" cy="537624"/>
          </a:xfrm>
          <a:prstGeom prst="roundRect">
            <a:avLst/>
          </a:prstGeom>
          <a:solidFill>
            <a:srgbClr val="EEEEEE"/>
          </a:solidFill>
          <a:ln w="3175">
            <a:solidFill>
              <a:schemeClr val="bg1">
                <a:lumMod val="95000"/>
              </a:schemeClr>
            </a:solidFill>
          </a:ln>
          <a:effectLst>
            <a:innerShdw blurRad="88900">
              <a:schemeClr val="tx1">
                <a:lumMod val="85000"/>
                <a:lumOff val="15000"/>
                <a:alpha val="85000"/>
              </a:schemeClr>
            </a:inn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00ADD0"/>
                </a:solidFill>
                <a:effectLst/>
                <a:uLnTx/>
                <a:uFillTx/>
                <a:latin typeface="方正正纤黑简体"/>
                <a:cs typeface="+mn-cs"/>
              </a:rPr>
              <a:t>象棋联机游戏</a:t>
            </a:r>
          </a:p>
        </p:txBody>
      </p:sp>
      <p:pic>
        <p:nvPicPr>
          <p:cNvPr id="17" name="图片 16" descr="文本, 信件&#10;&#10;描述已自动生成">
            <a:extLst>
              <a:ext uri="{FF2B5EF4-FFF2-40B4-BE49-F238E27FC236}">
                <a16:creationId xmlns:a16="http://schemas.microsoft.com/office/drawing/2014/main" id="{4B667B2D-747D-476B-82D0-A489A2652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630" y="3959388"/>
            <a:ext cx="3696648" cy="1958575"/>
          </a:xfrm>
          <a:prstGeom prst="rect">
            <a:avLst/>
          </a:prstGeom>
        </p:spPr>
      </p:pic>
      <p:pic>
        <p:nvPicPr>
          <p:cNvPr id="19" name="图片 18" descr="图形用户界面&#10;&#10;低可信度描述已自动生成">
            <a:extLst>
              <a:ext uri="{FF2B5EF4-FFF2-40B4-BE49-F238E27FC236}">
                <a16:creationId xmlns:a16="http://schemas.microsoft.com/office/drawing/2014/main" id="{77532D71-0775-4D7E-890A-DE8C1C9EC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502" y="3959388"/>
            <a:ext cx="4648769" cy="1491769"/>
          </a:xfrm>
          <a:prstGeom prst="rect">
            <a:avLst/>
          </a:prstGeom>
        </p:spPr>
      </p:pic>
      <p:cxnSp>
        <p:nvCxnSpPr>
          <p:cNvPr id="5" name="直接连接符 4">
            <a:extLst>
              <a:ext uri="{FF2B5EF4-FFF2-40B4-BE49-F238E27FC236}">
                <a16:creationId xmlns:a16="http://schemas.microsoft.com/office/drawing/2014/main" id="{3600F27D-F62B-432D-89F6-D1ACB3A7E8B1}"/>
              </a:ext>
            </a:extLst>
          </p:cNvPr>
          <p:cNvCxnSpPr/>
          <p:nvPr/>
        </p:nvCxnSpPr>
        <p:spPr>
          <a:xfrm>
            <a:off x="1305241" y="2597990"/>
            <a:ext cx="3966029" cy="0"/>
          </a:xfrm>
          <a:prstGeom prst="line">
            <a:avLst/>
          </a:prstGeom>
          <a:ln w="3175">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C1A64D9-E28E-4C86-9041-87E90BF6B001}"/>
              </a:ext>
            </a:extLst>
          </p:cNvPr>
          <p:cNvSpPr txBox="1"/>
          <p:nvPr/>
        </p:nvSpPr>
        <p:spPr>
          <a:xfrm>
            <a:off x="1313502" y="222755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ADD0"/>
                </a:solidFill>
                <a:effectLst/>
                <a:uLnTx/>
                <a:uFillTx/>
                <a:latin typeface="Arial"/>
                <a:cs typeface="+mn-cs"/>
              </a:rPr>
              <a:t>预约功能</a:t>
            </a:r>
          </a:p>
        </p:txBody>
      </p:sp>
      <p:sp>
        <p:nvSpPr>
          <p:cNvPr id="7" name="文本框 6">
            <a:extLst>
              <a:ext uri="{FF2B5EF4-FFF2-40B4-BE49-F238E27FC236}">
                <a16:creationId xmlns:a16="http://schemas.microsoft.com/office/drawing/2014/main" id="{0B5A99F1-C292-407C-91CA-CA86C82457F1}"/>
              </a:ext>
            </a:extLst>
          </p:cNvPr>
          <p:cNvSpPr txBox="1"/>
          <p:nvPr/>
        </p:nvSpPr>
        <p:spPr>
          <a:xfrm>
            <a:off x="1313502" y="2656046"/>
            <a:ext cx="3738558" cy="70019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ea"/>
                <a:sym typeface="+mn-lt"/>
              </a:rPr>
              <a:t>对于正在进行游戏的用户，无法发送游戏邀请，但可以发起预约。</a:t>
            </a:r>
          </a:p>
        </p:txBody>
      </p:sp>
      <p:cxnSp>
        <p:nvCxnSpPr>
          <p:cNvPr id="8" name="直接连接符 7">
            <a:extLst>
              <a:ext uri="{FF2B5EF4-FFF2-40B4-BE49-F238E27FC236}">
                <a16:creationId xmlns:a16="http://schemas.microsoft.com/office/drawing/2014/main" id="{6689FB87-8B6E-4775-AD8A-4E8A2C20CB14}"/>
              </a:ext>
            </a:extLst>
          </p:cNvPr>
          <p:cNvCxnSpPr/>
          <p:nvPr/>
        </p:nvCxnSpPr>
        <p:spPr>
          <a:xfrm>
            <a:off x="6556369" y="2597990"/>
            <a:ext cx="3966029" cy="0"/>
          </a:xfrm>
          <a:prstGeom prst="line">
            <a:avLst/>
          </a:prstGeom>
          <a:ln w="3175">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5FEC732-39D8-4FA8-9AD7-14F9E147DEF8}"/>
              </a:ext>
            </a:extLst>
          </p:cNvPr>
          <p:cNvSpPr txBox="1"/>
          <p:nvPr/>
        </p:nvSpPr>
        <p:spPr>
          <a:xfrm>
            <a:off x="6564630" y="222755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ADD0"/>
                </a:solidFill>
                <a:effectLst/>
                <a:uLnTx/>
                <a:uFillTx/>
                <a:latin typeface="Arial"/>
                <a:cs typeface="+mn-cs"/>
              </a:rPr>
              <a:t>玩家退出</a:t>
            </a:r>
          </a:p>
        </p:txBody>
      </p:sp>
      <p:sp>
        <p:nvSpPr>
          <p:cNvPr id="10" name="文本框 9">
            <a:extLst>
              <a:ext uri="{FF2B5EF4-FFF2-40B4-BE49-F238E27FC236}">
                <a16:creationId xmlns:a16="http://schemas.microsoft.com/office/drawing/2014/main" id="{FD498A9B-1071-4DCE-AC53-C64D610FB560}"/>
              </a:ext>
            </a:extLst>
          </p:cNvPr>
          <p:cNvSpPr txBox="1"/>
          <p:nvPr/>
        </p:nvSpPr>
        <p:spPr>
          <a:xfrm>
            <a:off x="6564630" y="2656046"/>
            <a:ext cx="3738558" cy="70019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ea"/>
                <a:sym typeface="+mn-lt"/>
              </a:rPr>
              <a:t>如果游戏未结束而有玩家中途掉线或退出，对方玩家会收到提醒。</a:t>
            </a:r>
          </a:p>
        </p:txBody>
      </p:sp>
    </p:spTree>
    <p:extLst>
      <p:ext uri="{BB962C8B-B14F-4D97-AF65-F5344CB8AC3E}">
        <p14:creationId xmlns:p14="http://schemas.microsoft.com/office/powerpoint/2010/main" val="6586649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3">
            <a:extLst>
              <a:ext uri="{FF2B5EF4-FFF2-40B4-BE49-F238E27FC236}">
                <a16:creationId xmlns:a16="http://schemas.microsoft.com/office/drawing/2014/main" id="{02DF1609-1492-4E02-9B69-4BE621A02AEF}"/>
              </a:ext>
            </a:extLst>
          </p:cNvPr>
          <p:cNvSpPr/>
          <p:nvPr/>
        </p:nvSpPr>
        <p:spPr>
          <a:xfrm>
            <a:off x="757923" y="685074"/>
            <a:ext cx="2437720" cy="537624"/>
          </a:xfrm>
          <a:prstGeom prst="roundRect">
            <a:avLst/>
          </a:prstGeom>
          <a:solidFill>
            <a:srgbClr val="EEEEEE"/>
          </a:solidFill>
          <a:ln w="3175">
            <a:solidFill>
              <a:schemeClr val="bg1">
                <a:lumMod val="95000"/>
              </a:schemeClr>
            </a:solidFill>
          </a:ln>
          <a:effectLst>
            <a:innerShdw blurRad="88900">
              <a:schemeClr val="tx1">
                <a:lumMod val="85000"/>
                <a:lumOff val="15000"/>
                <a:alpha val="85000"/>
              </a:schemeClr>
            </a:inn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00ADD0"/>
                </a:solidFill>
                <a:effectLst/>
                <a:uLnTx/>
                <a:uFillTx/>
                <a:latin typeface="方正正纤黑简体"/>
                <a:cs typeface="+mn-cs"/>
              </a:rPr>
              <a:t>其他游戏</a:t>
            </a:r>
          </a:p>
        </p:txBody>
      </p:sp>
      <p:sp>
        <p:nvSpPr>
          <p:cNvPr id="5" name="文本框 4">
            <a:extLst>
              <a:ext uri="{FF2B5EF4-FFF2-40B4-BE49-F238E27FC236}">
                <a16:creationId xmlns:a16="http://schemas.microsoft.com/office/drawing/2014/main" id="{F787E8D2-DDCC-4477-A99C-00807788BA3B}"/>
              </a:ext>
            </a:extLst>
          </p:cNvPr>
          <p:cNvSpPr txBox="1"/>
          <p:nvPr/>
        </p:nvSpPr>
        <p:spPr>
          <a:xfrm>
            <a:off x="4482846" y="3059668"/>
            <a:ext cx="60944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其他游戏</a:t>
            </a:r>
            <a:r>
              <a:rPr kumimoji="0" lang="en-US" altLang="zh-CN" sz="18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 – </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录制视频（超链接）</a:t>
            </a: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a:cs typeface="+mn-ea"/>
            </a:endParaRPr>
          </a:p>
        </p:txBody>
      </p:sp>
    </p:spTree>
    <p:extLst>
      <p:ext uri="{BB962C8B-B14F-4D97-AF65-F5344CB8AC3E}">
        <p14:creationId xmlns:p14="http://schemas.microsoft.com/office/powerpoint/2010/main" val="42845113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883655" y="2395657"/>
            <a:ext cx="9555745" cy="3800255"/>
          </a:xfrm>
          <a:prstGeom prst="roundRect">
            <a:avLst>
              <a:gd name="adj" fmla="val 1831"/>
            </a:avLst>
          </a:prstGeom>
          <a:solidFill>
            <a:srgbClr val="EEEEEE"/>
          </a:solidFill>
          <a:ln w="3175">
            <a:solidFill>
              <a:schemeClr val="bg1">
                <a:lumMod val="95000"/>
              </a:schemeClr>
            </a:solidFill>
          </a:ln>
          <a:effectLst>
            <a:innerShdw blurRad="889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75000"/>
                    <a:lumOff val="25000"/>
                  </a:prstClr>
                </a:solidFill>
                <a:effectLst/>
                <a:uLnTx/>
                <a:uFillTx/>
                <a:latin typeface="Arial"/>
                <a:cs typeface="+mn-cs"/>
              </a:rPr>
              <a:t>5</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4" name="文本框 3"/>
          <p:cNvSpPr txBox="1"/>
          <p:nvPr/>
        </p:nvSpPr>
        <p:spPr>
          <a:xfrm>
            <a:off x="1510968" y="824153"/>
            <a:ext cx="141577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测试效果</a:t>
            </a:r>
          </a:p>
        </p:txBody>
      </p:sp>
      <p:sp>
        <p:nvSpPr>
          <p:cNvPr id="5" name="文本框 4"/>
          <p:cNvSpPr txBox="1"/>
          <p:nvPr/>
        </p:nvSpPr>
        <p:spPr>
          <a:xfrm>
            <a:off x="1655021" y="1116618"/>
            <a:ext cx="1058303"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TESTING EFFECT</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2" name="圆角矩形 21"/>
          <p:cNvSpPr/>
          <p:nvPr/>
        </p:nvSpPr>
        <p:spPr>
          <a:xfrm>
            <a:off x="883653" y="2038589"/>
            <a:ext cx="2347683" cy="449801"/>
          </a:xfrm>
          <a:custGeom>
            <a:avLst/>
            <a:gdLst>
              <a:gd name="connsiteX0" fmla="*/ 0 w 2659648"/>
              <a:gd name="connsiteY0" fmla="*/ 29221 h 459237"/>
              <a:gd name="connsiteX1" fmla="*/ 29221 w 2659648"/>
              <a:gd name="connsiteY1" fmla="*/ 0 h 459237"/>
              <a:gd name="connsiteX2" fmla="*/ 2630427 w 2659648"/>
              <a:gd name="connsiteY2" fmla="*/ 0 h 459237"/>
              <a:gd name="connsiteX3" fmla="*/ 2659648 w 2659648"/>
              <a:gd name="connsiteY3" fmla="*/ 29221 h 459237"/>
              <a:gd name="connsiteX4" fmla="*/ 2659648 w 2659648"/>
              <a:gd name="connsiteY4" fmla="*/ 430016 h 459237"/>
              <a:gd name="connsiteX5" fmla="*/ 2630427 w 2659648"/>
              <a:gd name="connsiteY5" fmla="*/ 459237 h 459237"/>
              <a:gd name="connsiteX6" fmla="*/ 29221 w 2659648"/>
              <a:gd name="connsiteY6" fmla="*/ 459237 h 459237"/>
              <a:gd name="connsiteX7" fmla="*/ 0 w 2659648"/>
              <a:gd name="connsiteY7" fmla="*/ 430016 h 459237"/>
              <a:gd name="connsiteX8" fmla="*/ 0 w 2659648"/>
              <a:gd name="connsiteY8" fmla="*/ 29221 h 459237"/>
              <a:gd name="connsiteX0" fmla="*/ 0 w 3059510"/>
              <a:gd name="connsiteY0" fmla="*/ 29221 h 459237"/>
              <a:gd name="connsiteX1" fmla="*/ 29221 w 3059510"/>
              <a:gd name="connsiteY1" fmla="*/ 0 h 459237"/>
              <a:gd name="connsiteX2" fmla="*/ 2630427 w 3059510"/>
              <a:gd name="connsiteY2" fmla="*/ 0 h 459237"/>
              <a:gd name="connsiteX3" fmla="*/ 2659648 w 3059510"/>
              <a:gd name="connsiteY3" fmla="*/ 29221 h 459237"/>
              <a:gd name="connsiteX4" fmla="*/ 2659648 w 3059510"/>
              <a:gd name="connsiteY4" fmla="*/ 430016 h 459237"/>
              <a:gd name="connsiteX5" fmla="*/ 3059052 w 3059510"/>
              <a:gd name="connsiteY5" fmla="*/ 459237 h 459237"/>
              <a:gd name="connsiteX6" fmla="*/ 29221 w 3059510"/>
              <a:gd name="connsiteY6" fmla="*/ 459237 h 459237"/>
              <a:gd name="connsiteX7" fmla="*/ 0 w 3059510"/>
              <a:gd name="connsiteY7" fmla="*/ 430016 h 459237"/>
              <a:gd name="connsiteX8" fmla="*/ 0 w 3059510"/>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59052 w 3059052"/>
              <a:gd name="connsiteY4" fmla="*/ 459237 h 459237"/>
              <a:gd name="connsiteX5" fmla="*/ 29221 w 3059052"/>
              <a:gd name="connsiteY5" fmla="*/ 459237 h 459237"/>
              <a:gd name="connsiteX6" fmla="*/ 0 w 3059052"/>
              <a:gd name="connsiteY6" fmla="*/ 430016 h 459237"/>
              <a:gd name="connsiteX7" fmla="*/ 0 w 3059052"/>
              <a:gd name="connsiteY7"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24773 w 3059052"/>
              <a:gd name="connsiteY4" fmla="*/ 414219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24773 w 3059052"/>
              <a:gd name="connsiteY4" fmla="*/ 414219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24773 w 3059052"/>
              <a:gd name="connsiteY4" fmla="*/ 414219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78170 w 3059052"/>
              <a:gd name="connsiteY3" fmla="*/ 44038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78170 w 3059052"/>
              <a:gd name="connsiteY3" fmla="*/ 44038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976"/>
              <a:gd name="connsiteY0" fmla="*/ 29221 h 459237"/>
              <a:gd name="connsiteX1" fmla="*/ 29221 w 3059976"/>
              <a:gd name="connsiteY1" fmla="*/ 0 h 459237"/>
              <a:gd name="connsiteX2" fmla="*/ 2630427 w 3059976"/>
              <a:gd name="connsiteY2" fmla="*/ 0 h 459237"/>
              <a:gd name="connsiteX3" fmla="*/ 2678170 w 3059976"/>
              <a:gd name="connsiteY3" fmla="*/ 44038 h 459237"/>
              <a:gd name="connsiteX4" fmla="*/ 3031917 w 3059976"/>
              <a:gd name="connsiteY4" fmla="*/ 411838 h 459237"/>
              <a:gd name="connsiteX5" fmla="*/ 3059052 w 3059976"/>
              <a:gd name="connsiteY5" fmla="*/ 459237 h 459237"/>
              <a:gd name="connsiteX6" fmla="*/ 29221 w 3059976"/>
              <a:gd name="connsiteY6" fmla="*/ 459237 h 459237"/>
              <a:gd name="connsiteX7" fmla="*/ 0 w 3059976"/>
              <a:gd name="connsiteY7" fmla="*/ 430016 h 459237"/>
              <a:gd name="connsiteX8" fmla="*/ 0 w 3059976"/>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78170 w 3059052"/>
              <a:gd name="connsiteY3" fmla="*/ 44038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78170 w 3059052"/>
              <a:gd name="connsiteY3" fmla="*/ 44038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9052" h="459237">
                <a:moveTo>
                  <a:pt x="0" y="29221"/>
                </a:moveTo>
                <a:cubicBezTo>
                  <a:pt x="0" y="13083"/>
                  <a:pt x="13083" y="0"/>
                  <a:pt x="29221" y="0"/>
                </a:cubicBezTo>
                <a:lnTo>
                  <a:pt x="2630427" y="0"/>
                </a:lnTo>
                <a:cubicBezTo>
                  <a:pt x="2646565" y="0"/>
                  <a:pt x="2655945" y="16786"/>
                  <a:pt x="2678170" y="44038"/>
                </a:cubicBezTo>
                <a:lnTo>
                  <a:pt x="3031917" y="411838"/>
                </a:lnTo>
                <a:cubicBezTo>
                  <a:pt x="3062393" y="438750"/>
                  <a:pt x="3057415" y="443438"/>
                  <a:pt x="3059052" y="459237"/>
                </a:cubicBezTo>
                <a:lnTo>
                  <a:pt x="29221" y="459237"/>
                </a:lnTo>
                <a:cubicBezTo>
                  <a:pt x="13083" y="459237"/>
                  <a:pt x="0" y="446154"/>
                  <a:pt x="0" y="430016"/>
                </a:cubicBezTo>
                <a:lnTo>
                  <a:pt x="0" y="29221"/>
                </a:lnTo>
                <a:close/>
              </a:path>
            </a:pathLst>
          </a:custGeom>
          <a:solidFill>
            <a:srgbClr val="D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24" name="文本框 23"/>
          <p:cNvSpPr txBox="1"/>
          <p:nvPr/>
        </p:nvSpPr>
        <p:spPr>
          <a:xfrm>
            <a:off x="975186" y="2084617"/>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white">
                    <a:lumMod val="95000"/>
                  </a:prstClr>
                </a:solidFill>
                <a:effectLst/>
                <a:uLnTx/>
                <a:uFillTx/>
                <a:latin typeface="Arial"/>
                <a:cs typeface="+mn-cs"/>
              </a:rPr>
              <a:t>测试结果讨论</a:t>
            </a:r>
          </a:p>
        </p:txBody>
      </p:sp>
      <p:sp>
        <p:nvSpPr>
          <p:cNvPr id="11" name="文本框 10"/>
          <p:cNvSpPr txBox="1"/>
          <p:nvPr/>
        </p:nvSpPr>
        <p:spPr>
          <a:xfrm>
            <a:off x="1382508" y="2702386"/>
            <a:ext cx="6292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D65980"/>
                </a:solidFill>
                <a:effectLst/>
                <a:uLnTx/>
                <a:uFillTx/>
                <a:latin typeface="Broadway" panose="04040905080B02020502" pitchFamily="82" charset="0"/>
                <a:cs typeface="+mn-cs"/>
              </a:rPr>
              <a:t>01</a:t>
            </a:r>
            <a:endParaRPr kumimoji="0" lang="zh-CN" altLang="en-US" sz="2800" b="0" i="0" u="none" strike="noStrike" kern="1200" cap="none" spc="0" normalizeH="0" baseline="0" noProof="0" dirty="0">
              <a:ln>
                <a:noFill/>
              </a:ln>
              <a:solidFill>
                <a:srgbClr val="D65980"/>
              </a:solidFill>
              <a:effectLst/>
              <a:uLnTx/>
              <a:uFillTx/>
              <a:latin typeface="Broadway" panose="04040905080B02020502" pitchFamily="82" charset="0"/>
              <a:cs typeface="+mn-cs"/>
            </a:endParaRPr>
          </a:p>
        </p:txBody>
      </p:sp>
      <p:sp>
        <p:nvSpPr>
          <p:cNvPr id="12" name="文本框 11"/>
          <p:cNvSpPr txBox="1"/>
          <p:nvPr/>
        </p:nvSpPr>
        <p:spPr>
          <a:xfrm>
            <a:off x="1964791" y="2794421"/>
            <a:ext cx="195438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dirty="0">
                <a:ln>
                  <a:noFill/>
                </a:ln>
                <a:solidFill>
                  <a:srgbClr val="D65980"/>
                </a:solidFill>
                <a:effectLst/>
                <a:uLnTx/>
                <a:uFillTx/>
                <a:latin typeface="Arial"/>
                <a:cs typeface="+mn-cs"/>
              </a:rPr>
              <a:t>语音控制模块</a:t>
            </a:r>
          </a:p>
        </p:txBody>
      </p:sp>
      <p:sp>
        <p:nvSpPr>
          <p:cNvPr id="26" name="文本框 25"/>
          <p:cNvSpPr txBox="1"/>
          <p:nvPr/>
        </p:nvSpPr>
        <p:spPr>
          <a:xfrm>
            <a:off x="1964791" y="3126873"/>
            <a:ext cx="7691935" cy="6987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基本完成开发目标，能够在游戏全程使用语音指令，延时在可接受范围内；</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不足之处是语音识别准确度不够。</a:t>
            </a:r>
          </a:p>
        </p:txBody>
      </p:sp>
      <p:sp>
        <p:nvSpPr>
          <p:cNvPr id="27" name="文本框 26"/>
          <p:cNvSpPr txBox="1"/>
          <p:nvPr/>
        </p:nvSpPr>
        <p:spPr>
          <a:xfrm>
            <a:off x="1382508" y="3829762"/>
            <a:ext cx="6495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D65980"/>
                </a:solidFill>
                <a:effectLst/>
                <a:uLnTx/>
                <a:uFillTx/>
                <a:latin typeface="Broadway" panose="04040905080B02020502" pitchFamily="82" charset="0"/>
                <a:cs typeface="+mn-cs"/>
              </a:rPr>
              <a:t>02</a:t>
            </a:r>
            <a:endParaRPr kumimoji="0" lang="zh-CN" altLang="en-US" sz="2800" b="0" i="0" u="none" strike="noStrike" kern="1200" cap="none" spc="0" normalizeH="0" baseline="0" noProof="0" dirty="0">
              <a:ln>
                <a:noFill/>
              </a:ln>
              <a:solidFill>
                <a:srgbClr val="D65980"/>
              </a:solidFill>
              <a:effectLst/>
              <a:uLnTx/>
              <a:uFillTx/>
              <a:latin typeface="Broadway" panose="04040905080B02020502" pitchFamily="82" charset="0"/>
              <a:cs typeface="+mn-cs"/>
            </a:endParaRPr>
          </a:p>
        </p:txBody>
      </p:sp>
      <p:sp>
        <p:nvSpPr>
          <p:cNvPr id="28" name="文本框 27"/>
          <p:cNvSpPr txBox="1"/>
          <p:nvPr/>
        </p:nvSpPr>
        <p:spPr>
          <a:xfrm>
            <a:off x="1964791" y="3921797"/>
            <a:ext cx="1364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dirty="0">
                <a:ln>
                  <a:noFill/>
                </a:ln>
                <a:solidFill>
                  <a:srgbClr val="D65980"/>
                </a:solidFill>
                <a:effectLst/>
                <a:uLnTx/>
                <a:uFillTx/>
                <a:latin typeface="Arial"/>
                <a:cs typeface="+mn-cs"/>
              </a:rPr>
              <a:t>游戏体验</a:t>
            </a:r>
          </a:p>
        </p:txBody>
      </p:sp>
      <p:sp>
        <p:nvSpPr>
          <p:cNvPr id="29" name="文本框 28"/>
          <p:cNvSpPr txBox="1"/>
          <p:nvPr/>
        </p:nvSpPr>
        <p:spPr>
          <a:xfrm>
            <a:off x="1964791" y="4234521"/>
            <a:ext cx="7691935" cy="6987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游戏种类丰富，体量小，较为流畅；</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提供模式选择，如难度选择、单机联机。</a:t>
            </a:r>
          </a:p>
        </p:txBody>
      </p:sp>
      <p:sp>
        <p:nvSpPr>
          <p:cNvPr id="30" name="文本框 29"/>
          <p:cNvSpPr txBox="1"/>
          <p:nvPr/>
        </p:nvSpPr>
        <p:spPr>
          <a:xfrm>
            <a:off x="1382508" y="4912655"/>
            <a:ext cx="6495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D65980"/>
                </a:solidFill>
                <a:effectLst/>
                <a:uLnTx/>
                <a:uFillTx/>
                <a:latin typeface="Broadway" panose="04040905080B02020502" pitchFamily="82" charset="0"/>
                <a:cs typeface="+mn-cs"/>
              </a:rPr>
              <a:t>03</a:t>
            </a:r>
            <a:endParaRPr kumimoji="0" lang="zh-CN" altLang="en-US" sz="2800" b="0" i="0" u="none" strike="noStrike" kern="1200" cap="none" spc="0" normalizeH="0" baseline="0" noProof="0" dirty="0">
              <a:ln>
                <a:noFill/>
              </a:ln>
              <a:solidFill>
                <a:srgbClr val="D65980"/>
              </a:solidFill>
              <a:effectLst/>
              <a:uLnTx/>
              <a:uFillTx/>
              <a:latin typeface="Broadway" panose="04040905080B02020502" pitchFamily="82" charset="0"/>
              <a:cs typeface="+mn-cs"/>
            </a:endParaRPr>
          </a:p>
        </p:txBody>
      </p:sp>
      <p:sp>
        <p:nvSpPr>
          <p:cNvPr id="31" name="文本框 30"/>
          <p:cNvSpPr txBox="1"/>
          <p:nvPr/>
        </p:nvSpPr>
        <p:spPr>
          <a:xfrm>
            <a:off x="1964791" y="5004690"/>
            <a:ext cx="1364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dirty="0">
                <a:ln>
                  <a:noFill/>
                </a:ln>
                <a:solidFill>
                  <a:srgbClr val="D65980"/>
                </a:solidFill>
                <a:effectLst/>
                <a:uLnTx/>
                <a:uFillTx/>
                <a:latin typeface="Arial"/>
                <a:cs typeface="+mn-cs"/>
              </a:rPr>
              <a:t>改进方向</a:t>
            </a:r>
          </a:p>
        </p:txBody>
      </p:sp>
      <p:sp>
        <p:nvSpPr>
          <p:cNvPr id="32" name="文本框 31"/>
          <p:cNvSpPr txBox="1"/>
          <p:nvPr/>
        </p:nvSpPr>
        <p:spPr>
          <a:xfrm>
            <a:off x="1964791" y="5329039"/>
            <a:ext cx="7691935" cy="6987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能否进一步提高语音识别准确度？</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能否实现实时性要求更强的游戏？</a:t>
            </a:r>
          </a:p>
        </p:txBody>
      </p:sp>
    </p:spTree>
    <p:extLst>
      <p:ext uri="{BB962C8B-B14F-4D97-AF65-F5344CB8AC3E}">
        <p14:creationId xmlns:p14="http://schemas.microsoft.com/office/powerpoint/2010/main" val="13137526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1" name="文本框 10"/>
          <p:cNvSpPr txBox="1"/>
          <p:nvPr/>
        </p:nvSpPr>
        <p:spPr>
          <a:xfrm>
            <a:off x="4955398" y="2401795"/>
            <a:ext cx="274947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400" b="1" spc="600" dirty="0">
                <a:solidFill>
                  <a:prstClr val="black">
                    <a:lumMod val="75000"/>
                    <a:lumOff val="25000"/>
                  </a:prstClr>
                </a:solidFill>
                <a:latin typeface="方正兰亭超细黑简体" panose="02000000000000000000" pitchFamily="2" charset="-122"/>
                <a:ea typeface="方正兰亭超细黑简体" panose="02000000000000000000" pitchFamily="2" charset="-122"/>
              </a:rPr>
              <a:t>问答环节</a:t>
            </a:r>
            <a:endParaRPr kumimoji="0" lang="zh-CN" altLang="en-US" sz="44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12" name="文本框 11"/>
          <p:cNvSpPr txBox="1"/>
          <p:nvPr/>
        </p:nvSpPr>
        <p:spPr>
          <a:xfrm>
            <a:off x="5917944" y="3057430"/>
            <a:ext cx="67197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lumMod val="75000"/>
                    <a:lumOff val="25000"/>
                  </a:prstClr>
                </a:solidFill>
                <a:latin typeface="Arial"/>
                <a:ea typeface="方正兰亭超细黑简体" panose="02000000000000000000" pitchFamily="2" charset="-122"/>
              </a:rPr>
              <a:t>Q&amp;A</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endParaRPr>
          </a:p>
        </p:txBody>
      </p: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358261">
            <a:off x="4135072" y="2362552"/>
            <a:ext cx="742699" cy="995575"/>
          </a:xfrm>
          <a:prstGeom prst="rect">
            <a:avLst/>
          </a:prstGeom>
        </p:spPr>
      </p:pic>
      <p:sp>
        <p:nvSpPr>
          <p:cNvPr id="20" name="文本框 19"/>
          <p:cNvSpPr txBox="1"/>
          <p:nvPr/>
        </p:nvSpPr>
        <p:spPr>
          <a:xfrm>
            <a:off x="4181508" y="2608839"/>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400" dirty="0">
                <a:solidFill>
                  <a:prstClr val="white">
                    <a:lumMod val="95000"/>
                  </a:prstClr>
                </a:solidFill>
                <a:latin typeface="Arial"/>
              </a:rPr>
              <a:t>6</a:t>
            </a:r>
            <a:endParaRPr kumimoji="0" lang="zh-CN" altLang="en-US" sz="4400" b="0" i="0" u="none" strike="noStrike" kern="1200" cap="none" spc="0" normalizeH="0" baseline="0" noProof="0" dirty="0">
              <a:ln>
                <a:noFill/>
              </a:ln>
              <a:solidFill>
                <a:prstClr val="white">
                  <a:lumMod val="95000"/>
                </a:prstClr>
              </a:solidFill>
              <a:effectLst/>
              <a:uLnTx/>
              <a:uFillTx/>
              <a:latin typeface="Arial"/>
              <a:cs typeface="+mn-cs"/>
            </a:endParaRPr>
          </a:p>
        </p:txBody>
      </p:sp>
    </p:spTree>
    <p:extLst>
      <p:ext uri="{BB962C8B-B14F-4D97-AF65-F5344CB8AC3E}">
        <p14:creationId xmlns:p14="http://schemas.microsoft.com/office/powerpoint/2010/main" val="3948251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09775" y="3562508"/>
            <a:ext cx="3902543"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0" normalizeH="0" baseline="0" noProof="0" dirty="0">
                <a:ln>
                  <a:noFill/>
                </a:ln>
                <a:solidFill>
                  <a:prstClr val="black">
                    <a:lumMod val="75000"/>
                    <a:lumOff val="25000"/>
                  </a:prstClr>
                </a:solidFill>
                <a:effectLst/>
                <a:uLnTx/>
                <a:uFillTx/>
                <a:latin typeface="Arial"/>
                <a:cs typeface="+mn-ea"/>
                <a:sym typeface="+mn-lt"/>
              </a:rPr>
              <a:t>THANKS FOR YOUR WATCH</a:t>
            </a:r>
          </a:p>
        </p:txBody>
      </p:sp>
      <p:grpSp>
        <p:nvGrpSpPr>
          <p:cNvPr id="3" name="组合 2"/>
          <p:cNvGrpSpPr/>
          <p:nvPr/>
        </p:nvGrpSpPr>
        <p:grpSpPr>
          <a:xfrm>
            <a:off x="4273587" y="2287204"/>
            <a:ext cx="3682861" cy="2258831"/>
            <a:chOff x="4384106" y="2426735"/>
            <a:chExt cx="1871676" cy="1748756"/>
          </a:xfrm>
          <a:solidFill>
            <a:srgbClr val="D65980"/>
          </a:solidFill>
        </p:grpSpPr>
        <p:grpSp>
          <p:nvGrpSpPr>
            <p:cNvPr id="4" name="组合 3"/>
            <p:cNvGrpSpPr/>
            <p:nvPr/>
          </p:nvGrpSpPr>
          <p:grpSpPr>
            <a:xfrm rot="10800000">
              <a:off x="5029196" y="3712488"/>
              <a:ext cx="581496" cy="463003"/>
              <a:chOff x="5846768" y="1366974"/>
              <a:chExt cx="581496" cy="560772"/>
            </a:xfrm>
            <a:grpFill/>
          </p:grpSpPr>
          <p:sp>
            <p:nvSpPr>
              <p:cNvPr id="6" name="斜纹 5"/>
              <p:cNvSpPr/>
              <p:nvPr/>
            </p:nvSpPr>
            <p:spPr>
              <a:xfrm rot="16200000">
                <a:off x="6002504" y="1501986"/>
                <a:ext cx="560772" cy="290748"/>
              </a:xfrm>
              <a:prstGeom prst="diagStripe">
                <a:avLst>
                  <a:gd name="adj" fmla="val 587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cs typeface="+mn-ea"/>
                  <a:sym typeface="+mn-lt"/>
                </a:endParaRPr>
              </a:p>
            </p:txBody>
          </p:sp>
          <p:sp>
            <p:nvSpPr>
              <p:cNvPr id="7" name="斜纹 6"/>
              <p:cNvSpPr/>
              <p:nvPr/>
            </p:nvSpPr>
            <p:spPr>
              <a:xfrm rot="16200000" flipV="1">
                <a:off x="5711756" y="1501986"/>
                <a:ext cx="560772" cy="290748"/>
              </a:xfrm>
              <a:prstGeom prst="diagStripe">
                <a:avLst>
                  <a:gd name="adj" fmla="val 587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cs typeface="+mn-ea"/>
                  <a:sym typeface="+mn-lt"/>
                </a:endParaRPr>
              </a:p>
            </p:txBody>
          </p:sp>
        </p:grpSp>
        <p:sp>
          <p:nvSpPr>
            <p:cNvPr id="5" name="任意多边形 4"/>
            <p:cNvSpPr/>
            <p:nvPr/>
          </p:nvSpPr>
          <p:spPr>
            <a:xfrm rot="10800000">
              <a:off x="4384106" y="2426735"/>
              <a:ext cx="1871676" cy="454758"/>
            </a:xfrm>
            <a:custGeom>
              <a:avLst/>
              <a:gdLst>
                <a:gd name="connsiteX0" fmla="*/ 520700 w 2381250"/>
                <a:gd name="connsiteY0" fmla="*/ 0 h 914400"/>
                <a:gd name="connsiteX1" fmla="*/ 660400 w 2381250"/>
                <a:gd name="connsiteY1" fmla="*/ 6350 h 914400"/>
                <a:gd name="connsiteX2" fmla="*/ 203200 w 2381250"/>
                <a:gd name="connsiteY2" fmla="*/ 800100 h 914400"/>
                <a:gd name="connsiteX3" fmla="*/ 2178050 w 2381250"/>
                <a:gd name="connsiteY3" fmla="*/ 793750 h 914400"/>
                <a:gd name="connsiteX4" fmla="*/ 1746250 w 2381250"/>
                <a:gd name="connsiteY4" fmla="*/ 6350 h 914400"/>
                <a:gd name="connsiteX5" fmla="*/ 1879600 w 2381250"/>
                <a:gd name="connsiteY5" fmla="*/ 0 h 914400"/>
                <a:gd name="connsiteX6" fmla="*/ 2381250 w 2381250"/>
                <a:gd name="connsiteY6" fmla="*/ 914400 h 914400"/>
                <a:gd name="connsiteX7" fmla="*/ 0 w 2381250"/>
                <a:gd name="connsiteY7" fmla="*/ 914400 h 914400"/>
                <a:gd name="connsiteX8" fmla="*/ 520700 w 2381250"/>
                <a:gd name="connsiteY8" fmla="*/ 0 h 914400"/>
                <a:gd name="connsiteX0" fmla="*/ 520700 w 2381250"/>
                <a:gd name="connsiteY0" fmla="*/ 0 h 914400"/>
                <a:gd name="connsiteX1" fmla="*/ 493536 w 2381250"/>
                <a:gd name="connsiteY1" fmla="*/ 317500 h 914400"/>
                <a:gd name="connsiteX2" fmla="*/ 203200 w 2381250"/>
                <a:gd name="connsiteY2" fmla="*/ 800100 h 914400"/>
                <a:gd name="connsiteX3" fmla="*/ 2178050 w 2381250"/>
                <a:gd name="connsiteY3" fmla="*/ 793750 h 914400"/>
                <a:gd name="connsiteX4" fmla="*/ 1746250 w 2381250"/>
                <a:gd name="connsiteY4" fmla="*/ 6350 h 914400"/>
                <a:gd name="connsiteX5" fmla="*/ 1879600 w 2381250"/>
                <a:gd name="connsiteY5" fmla="*/ 0 h 914400"/>
                <a:gd name="connsiteX6" fmla="*/ 2381250 w 2381250"/>
                <a:gd name="connsiteY6" fmla="*/ 914400 h 914400"/>
                <a:gd name="connsiteX7" fmla="*/ 0 w 2381250"/>
                <a:gd name="connsiteY7" fmla="*/ 914400 h 914400"/>
                <a:gd name="connsiteX8" fmla="*/ 520700 w 2381250"/>
                <a:gd name="connsiteY8" fmla="*/ 0 h 914400"/>
                <a:gd name="connsiteX0" fmla="*/ 284310 w 2381250"/>
                <a:gd name="connsiteY0" fmla="*/ 412750 h 914400"/>
                <a:gd name="connsiteX1" fmla="*/ 493536 w 2381250"/>
                <a:gd name="connsiteY1" fmla="*/ 317500 h 914400"/>
                <a:gd name="connsiteX2" fmla="*/ 203200 w 2381250"/>
                <a:gd name="connsiteY2" fmla="*/ 800100 h 914400"/>
                <a:gd name="connsiteX3" fmla="*/ 2178050 w 2381250"/>
                <a:gd name="connsiteY3" fmla="*/ 793750 h 914400"/>
                <a:gd name="connsiteX4" fmla="*/ 1746250 w 2381250"/>
                <a:gd name="connsiteY4" fmla="*/ 6350 h 914400"/>
                <a:gd name="connsiteX5" fmla="*/ 1879600 w 2381250"/>
                <a:gd name="connsiteY5" fmla="*/ 0 h 914400"/>
                <a:gd name="connsiteX6" fmla="*/ 2381250 w 2381250"/>
                <a:gd name="connsiteY6" fmla="*/ 914400 h 914400"/>
                <a:gd name="connsiteX7" fmla="*/ 0 w 2381250"/>
                <a:gd name="connsiteY7" fmla="*/ 914400 h 914400"/>
                <a:gd name="connsiteX8" fmla="*/ 284310 w 2381250"/>
                <a:gd name="connsiteY8" fmla="*/ 412750 h 914400"/>
                <a:gd name="connsiteX0" fmla="*/ 284310 w 2381250"/>
                <a:gd name="connsiteY0" fmla="*/ 412750 h 914400"/>
                <a:gd name="connsiteX1" fmla="*/ 437915 w 2381250"/>
                <a:gd name="connsiteY1" fmla="*/ 406400 h 914400"/>
                <a:gd name="connsiteX2" fmla="*/ 203200 w 2381250"/>
                <a:gd name="connsiteY2" fmla="*/ 800100 h 914400"/>
                <a:gd name="connsiteX3" fmla="*/ 2178050 w 2381250"/>
                <a:gd name="connsiteY3" fmla="*/ 793750 h 914400"/>
                <a:gd name="connsiteX4" fmla="*/ 1746250 w 2381250"/>
                <a:gd name="connsiteY4" fmla="*/ 6350 h 914400"/>
                <a:gd name="connsiteX5" fmla="*/ 1879600 w 2381250"/>
                <a:gd name="connsiteY5" fmla="*/ 0 h 914400"/>
                <a:gd name="connsiteX6" fmla="*/ 2381250 w 2381250"/>
                <a:gd name="connsiteY6" fmla="*/ 914400 h 914400"/>
                <a:gd name="connsiteX7" fmla="*/ 0 w 2381250"/>
                <a:gd name="connsiteY7" fmla="*/ 914400 h 914400"/>
                <a:gd name="connsiteX8" fmla="*/ 284310 w 2381250"/>
                <a:gd name="connsiteY8" fmla="*/ 412750 h 914400"/>
                <a:gd name="connsiteX0" fmla="*/ 284310 w 2381250"/>
                <a:gd name="connsiteY0" fmla="*/ 406400 h 908050"/>
                <a:gd name="connsiteX1" fmla="*/ 437915 w 2381250"/>
                <a:gd name="connsiteY1" fmla="*/ 400050 h 908050"/>
                <a:gd name="connsiteX2" fmla="*/ 203200 w 2381250"/>
                <a:gd name="connsiteY2" fmla="*/ 793750 h 908050"/>
                <a:gd name="connsiteX3" fmla="*/ 2178050 w 2381250"/>
                <a:gd name="connsiteY3" fmla="*/ 787400 h 908050"/>
                <a:gd name="connsiteX4" fmla="*/ 1746250 w 2381250"/>
                <a:gd name="connsiteY4" fmla="*/ 0 h 908050"/>
                <a:gd name="connsiteX5" fmla="*/ 2074274 w 2381250"/>
                <a:gd name="connsiteY5" fmla="*/ 361950 h 908050"/>
                <a:gd name="connsiteX6" fmla="*/ 2381250 w 2381250"/>
                <a:gd name="connsiteY6" fmla="*/ 908050 h 908050"/>
                <a:gd name="connsiteX7" fmla="*/ 0 w 2381250"/>
                <a:gd name="connsiteY7" fmla="*/ 908050 h 908050"/>
                <a:gd name="connsiteX8" fmla="*/ 284310 w 2381250"/>
                <a:gd name="connsiteY8" fmla="*/ 406400 h 908050"/>
                <a:gd name="connsiteX0" fmla="*/ 284310 w 2381250"/>
                <a:gd name="connsiteY0" fmla="*/ 44450 h 546100"/>
                <a:gd name="connsiteX1" fmla="*/ 437915 w 2381250"/>
                <a:gd name="connsiteY1" fmla="*/ 38100 h 546100"/>
                <a:gd name="connsiteX2" fmla="*/ 203200 w 2381250"/>
                <a:gd name="connsiteY2" fmla="*/ 431800 h 546100"/>
                <a:gd name="connsiteX3" fmla="*/ 2178050 w 2381250"/>
                <a:gd name="connsiteY3" fmla="*/ 425450 h 546100"/>
                <a:gd name="connsiteX4" fmla="*/ 1947876 w 2381250"/>
                <a:gd name="connsiteY4" fmla="*/ 0 h 546100"/>
                <a:gd name="connsiteX5" fmla="*/ 2074274 w 2381250"/>
                <a:gd name="connsiteY5" fmla="*/ 0 h 546100"/>
                <a:gd name="connsiteX6" fmla="*/ 2381250 w 2381250"/>
                <a:gd name="connsiteY6" fmla="*/ 546100 h 546100"/>
                <a:gd name="connsiteX7" fmla="*/ 0 w 2381250"/>
                <a:gd name="connsiteY7" fmla="*/ 546100 h 546100"/>
                <a:gd name="connsiteX8" fmla="*/ 284310 w 2381250"/>
                <a:gd name="connsiteY8" fmla="*/ 44450 h 546100"/>
                <a:gd name="connsiteX0" fmla="*/ 284310 w 2381250"/>
                <a:gd name="connsiteY0" fmla="*/ 44450 h 546100"/>
                <a:gd name="connsiteX1" fmla="*/ 424010 w 2381250"/>
                <a:gd name="connsiteY1" fmla="*/ 63500 h 546100"/>
                <a:gd name="connsiteX2" fmla="*/ 203200 w 2381250"/>
                <a:gd name="connsiteY2" fmla="*/ 431800 h 546100"/>
                <a:gd name="connsiteX3" fmla="*/ 2178050 w 2381250"/>
                <a:gd name="connsiteY3" fmla="*/ 425450 h 546100"/>
                <a:gd name="connsiteX4" fmla="*/ 1947876 w 2381250"/>
                <a:gd name="connsiteY4" fmla="*/ 0 h 546100"/>
                <a:gd name="connsiteX5" fmla="*/ 2074274 w 2381250"/>
                <a:gd name="connsiteY5" fmla="*/ 0 h 546100"/>
                <a:gd name="connsiteX6" fmla="*/ 2381250 w 2381250"/>
                <a:gd name="connsiteY6" fmla="*/ 546100 h 546100"/>
                <a:gd name="connsiteX7" fmla="*/ 0 w 2381250"/>
                <a:gd name="connsiteY7" fmla="*/ 546100 h 546100"/>
                <a:gd name="connsiteX8" fmla="*/ 284310 w 2381250"/>
                <a:gd name="connsiteY8" fmla="*/ 44450 h 546100"/>
                <a:gd name="connsiteX0" fmla="*/ 284310 w 2381250"/>
                <a:gd name="connsiteY0" fmla="*/ 44450 h 546100"/>
                <a:gd name="connsiteX1" fmla="*/ 451821 w 2381250"/>
                <a:gd name="connsiteY1" fmla="*/ 44450 h 546100"/>
                <a:gd name="connsiteX2" fmla="*/ 203200 w 2381250"/>
                <a:gd name="connsiteY2" fmla="*/ 431800 h 546100"/>
                <a:gd name="connsiteX3" fmla="*/ 2178050 w 2381250"/>
                <a:gd name="connsiteY3" fmla="*/ 425450 h 546100"/>
                <a:gd name="connsiteX4" fmla="*/ 1947876 w 2381250"/>
                <a:gd name="connsiteY4" fmla="*/ 0 h 546100"/>
                <a:gd name="connsiteX5" fmla="*/ 2074274 w 2381250"/>
                <a:gd name="connsiteY5" fmla="*/ 0 h 546100"/>
                <a:gd name="connsiteX6" fmla="*/ 2381250 w 2381250"/>
                <a:gd name="connsiteY6" fmla="*/ 546100 h 546100"/>
                <a:gd name="connsiteX7" fmla="*/ 0 w 2381250"/>
                <a:gd name="connsiteY7" fmla="*/ 546100 h 546100"/>
                <a:gd name="connsiteX8" fmla="*/ 284310 w 2381250"/>
                <a:gd name="connsiteY8" fmla="*/ 4445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50" h="546100">
                  <a:moveTo>
                    <a:pt x="284310" y="44450"/>
                  </a:moveTo>
                  <a:lnTo>
                    <a:pt x="451821" y="44450"/>
                  </a:lnTo>
                  <a:lnTo>
                    <a:pt x="203200" y="431800"/>
                  </a:lnTo>
                  <a:lnTo>
                    <a:pt x="2178050" y="425450"/>
                  </a:lnTo>
                  <a:lnTo>
                    <a:pt x="1947876" y="0"/>
                  </a:lnTo>
                  <a:lnTo>
                    <a:pt x="2074274" y="0"/>
                  </a:lnTo>
                  <a:lnTo>
                    <a:pt x="2381250" y="546100"/>
                  </a:lnTo>
                  <a:lnTo>
                    <a:pt x="0" y="546100"/>
                  </a:lnTo>
                  <a:lnTo>
                    <a:pt x="284310" y="444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sym typeface="+mn-lt"/>
              </a:endParaRPr>
            </a:p>
          </p:txBody>
        </p:sp>
      </p:grpSp>
      <p:cxnSp>
        <p:nvCxnSpPr>
          <p:cNvPr id="8" name="直接连接符 7"/>
          <p:cNvCxnSpPr/>
          <p:nvPr/>
        </p:nvCxnSpPr>
        <p:spPr>
          <a:xfrm>
            <a:off x="4273587" y="3530600"/>
            <a:ext cx="37387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629968" y="1237686"/>
            <a:ext cx="1070441" cy="1070441"/>
          </a:xfrm>
          <a:prstGeom prst="line">
            <a:avLst/>
          </a:prstGeom>
          <a:ln w="57150">
            <a:solidFill>
              <a:srgbClr val="D6598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273587" y="3979314"/>
            <a:ext cx="1070441" cy="1070441"/>
          </a:xfrm>
          <a:prstGeom prst="line">
            <a:avLst/>
          </a:prstGeom>
          <a:ln w="57150">
            <a:solidFill>
              <a:srgbClr val="D6598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091728" y="2837927"/>
            <a:ext cx="419537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1200" normalizeH="0" baseline="0" noProof="0" dirty="0">
                <a:ln>
                  <a:noFill/>
                </a:ln>
                <a:solidFill>
                  <a:prstClr val="black">
                    <a:lumMod val="75000"/>
                    <a:lumOff val="25000"/>
                  </a:prstClr>
                </a:solidFill>
                <a:effectLst/>
                <a:uLnTx/>
                <a:uFillTx/>
                <a:latin typeface="Arial"/>
                <a:cs typeface="+mn-ea"/>
                <a:sym typeface="+mn-lt"/>
              </a:rPr>
              <a:t>谢谢您的观看</a:t>
            </a:r>
          </a:p>
        </p:txBody>
      </p:sp>
    </p:spTree>
    <p:extLst>
      <p:ext uri="{BB962C8B-B14F-4D97-AF65-F5344CB8AC3E}">
        <p14:creationId xmlns:p14="http://schemas.microsoft.com/office/powerpoint/2010/main" val="37284205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358261">
            <a:off x="4424632" y="2508680"/>
            <a:ext cx="742699" cy="99557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0" name="文本框 9"/>
          <p:cNvSpPr txBox="1"/>
          <p:nvPr/>
        </p:nvSpPr>
        <p:spPr>
          <a:xfrm>
            <a:off x="4462964" y="2786130"/>
            <a:ext cx="498855" cy="769441"/>
          </a:xfrm>
          <a:prstGeom prst="rect">
            <a:avLst/>
          </a:prstGeom>
          <a:noFill/>
          <a:ln>
            <a:noFill/>
          </a:ln>
        </p:spPr>
        <p:txBody>
          <a:bodyPr wrap="none" rtlCol="0">
            <a:spAutoFit/>
          </a:bodyPr>
          <a:lstStyle/>
          <a:p>
            <a:r>
              <a:rPr lang="en-US" altLang="zh-CN" sz="4400" dirty="0">
                <a:solidFill>
                  <a:schemeClr val="bg1">
                    <a:lumMod val="95000"/>
                  </a:schemeClr>
                </a:solidFill>
              </a:rPr>
              <a:t>1</a:t>
            </a:r>
            <a:endParaRPr lang="zh-CN" altLang="en-US" sz="4400" dirty="0">
              <a:solidFill>
                <a:schemeClr val="bg1">
                  <a:lumMod val="95000"/>
                </a:schemeClr>
              </a:solidFill>
            </a:endParaRPr>
          </a:p>
        </p:txBody>
      </p:sp>
      <p:sp>
        <p:nvSpPr>
          <p:cNvPr id="11" name="文本框 10"/>
          <p:cNvSpPr txBox="1"/>
          <p:nvPr/>
        </p:nvSpPr>
        <p:spPr>
          <a:xfrm>
            <a:off x="5498023" y="2570080"/>
            <a:ext cx="1467068" cy="769441"/>
          </a:xfrm>
          <a:prstGeom prst="rect">
            <a:avLst/>
          </a:prstGeom>
          <a:noFill/>
        </p:spPr>
        <p:txBody>
          <a:bodyPr wrap="none" rtlCol="0">
            <a:spAutoFit/>
          </a:bodyPr>
          <a:lstStyle/>
          <a:p>
            <a:pPr>
              <a:defRPr/>
            </a:pPr>
            <a:r>
              <a:rPr lang="zh-CN" altLang="en-US" sz="4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简介</a:t>
            </a:r>
          </a:p>
        </p:txBody>
      </p:sp>
      <p:sp>
        <p:nvSpPr>
          <p:cNvPr id="12" name="文本框 11"/>
          <p:cNvSpPr txBox="1"/>
          <p:nvPr/>
        </p:nvSpPr>
        <p:spPr>
          <a:xfrm>
            <a:off x="5140553" y="3250088"/>
            <a:ext cx="1954381" cy="369332"/>
          </a:xfrm>
          <a:prstGeom prst="rect">
            <a:avLst/>
          </a:prstGeom>
          <a:noFill/>
        </p:spPr>
        <p:txBody>
          <a:bodyPr wrap="none" rtlCol="0">
            <a:spAutoFit/>
          </a:bodyPr>
          <a:lstStyle/>
          <a:p>
            <a:r>
              <a:rPr lang="en-US" altLang="zh-CN" dirty="0">
                <a:solidFill>
                  <a:schemeClr val="tx1">
                    <a:lumMod val="75000"/>
                    <a:lumOff val="25000"/>
                  </a:schemeClr>
                </a:solidFill>
                <a:ea typeface="方正兰亭超细黑简体" panose="02000000000000000000" pitchFamily="2" charset="-122"/>
              </a:rPr>
              <a:t>INTRODUCTION</a:t>
            </a:r>
          </a:p>
        </p:txBody>
      </p:sp>
      <p:sp>
        <p:nvSpPr>
          <p:cNvPr id="55" name="文本框 54"/>
          <p:cNvSpPr txBox="1"/>
          <p:nvPr/>
        </p:nvSpPr>
        <p:spPr>
          <a:xfrm>
            <a:off x="4382414" y="3841097"/>
            <a:ext cx="3775393" cy="400110"/>
          </a:xfrm>
          <a:prstGeom prst="rect">
            <a:avLst/>
          </a:prstGeom>
          <a:noFill/>
        </p:spPr>
        <p:txBody>
          <a:bodyPr wrap="none" rtlCol="0">
            <a:spAutoFit/>
          </a:bodyPr>
          <a:lstStyle/>
          <a:p>
            <a:r>
              <a:rPr lang="zh-CN" altLang="en-US" sz="2000" b="1" dirty="0">
                <a:solidFill>
                  <a:schemeClr val="tx1">
                    <a:lumMod val="75000"/>
                    <a:lumOff val="25000"/>
                  </a:schemeClr>
                </a:solidFill>
                <a:latin typeface="+mn-ea"/>
              </a:rPr>
              <a:t>项目软件的整体介绍和主要特点</a:t>
            </a:r>
          </a:p>
        </p:txBody>
      </p:sp>
      <p:sp>
        <p:nvSpPr>
          <p:cNvPr id="56" name="文本框 55"/>
          <p:cNvSpPr txBox="1"/>
          <p:nvPr/>
        </p:nvSpPr>
        <p:spPr>
          <a:xfrm>
            <a:off x="4382414" y="4258156"/>
            <a:ext cx="4114801" cy="1156407"/>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rPr>
              <a:t>1</a:t>
            </a:r>
            <a:r>
              <a:rPr lang="zh-CN" altLang="zh-CN" sz="1600" dirty="0">
                <a:solidFill>
                  <a:schemeClr val="tx1">
                    <a:lumMod val="75000"/>
                    <a:lumOff val="25000"/>
                  </a:schemeClr>
                </a:solidFill>
              </a:rPr>
              <a:t>、</a:t>
            </a:r>
            <a:r>
              <a:rPr lang="zh-CN" altLang="en-US" sz="1600" dirty="0">
                <a:solidFill>
                  <a:schemeClr val="tx1">
                    <a:lumMod val="75000"/>
                    <a:lumOff val="25000"/>
                  </a:schemeClr>
                </a:solidFill>
              </a:rPr>
              <a:t>本软件的功能是什么</a:t>
            </a:r>
            <a:r>
              <a:rPr lang="zh-CN" altLang="zh-CN" sz="1600" dirty="0">
                <a:solidFill>
                  <a:schemeClr val="tx1">
                    <a:lumMod val="75000"/>
                    <a:lumOff val="25000"/>
                  </a:schemeClr>
                </a:solidFill>
              </a:rPr>
              <a:t>？</a:t>
            </a:r>
            <a:endParaRPr lang="en-US" altLang="zh-CN" sz="1600" dirty="0">
              <a:solidFill>
                <a:schemeClr val="tx1">
                  <a:lumMod val="75000"/>
                  <a:lumOff val="25000"/>
                </a:schemeClr>
              </a:solidFill>
            </a:endParaRPr>
          </a:p>
          <a:p>
            <a:pPr>
              <a:lnSpc>
                <a:spcPct val="150000"/>
              </a:lnSpc>
            </a:pPr>
            <a:r>
              <a:rPr lang="en-US" altLang="zh-CN" sz="1600" dirty="0">
                <a:solidFill>
                  <a:schemeClr val="tx1">
                    <a:lumMod val="75000"/>
                    <a:lumOff val="25000"/>
                  </a:schemeClr>
                </a:solidFill>
              </a:rPr>
              <a:t>2</a:t>
            </a:r>
            <a:r>
              <a:rPr lang="zh-CN" altLang="zh-CN" sz="1600" dirty="0">
                <a:solidFill>
                  <a:schemeClr val="tx1">
                    <a:lumMod val="75000"/>
                    <a:lumOff val="25000"/>
                  </a:schemeClr>
                </a:solidFill>
              </a:rPr>
              <a:t>、</a:t>
            </a:r>
            <a:r>
              <a:rPr lang="zh-CN" altLang="en-US" sz="1600" dirty="0">
                <a:solidFill>
                  <a:schemeClr val="tx1">
                    <a:lumMod val="75000"/>
                    <a:lumOff val="25000"/>
                  </a:schemeClr>
                </a:solidFill>
              </a:rPr>
              <a:t>本软件使用了什么开发工具和语言</a:t>
            </a:r>
            <a:r>
              <a:rPr lang="zh-CN" altLang="zh-CN" sz="1600" dirty="0">
                <a:solidFill>
                  <a:schemeClr val="tx1">
                    <a:lumMod val="75000"/>
                    <a:lumOff val="25000"/>
                  </a:schemeClr>
                </a:solidFill>
              </a:rPr>
              <a:t>？</a:t>
            </a:r>
            <a:endParaRPr lang="en-US" altLang="zh-CN" sz="1600" dirty="0">
              <a:solidFill>
                <a:schemeClr val="tx1">
                  <a:lumMod val="75000"/>
                  <a:lumOff val="25000"/>
                </a:schemeClr>
              </a:solidFill>
            </a:endParaRPr>
          </a:p>
          <a:p>
            <a:pPr>
              <a:lnSpc>
                <a:spcPct val="150000"/>
              </a:lnSpc>
            </a:pPr>
            <a:r>
              <a:rPr lang="en-US" altLang="zh-CN" sz="1600" dirty="0">
                <a:solidFill>
                  <a:schemeClr val="tx1">
                    <a:lumMod val="75000"/>
                    <a:lumOff val="25000"/>
                  </a:schemeClr>
                </a:solidFill>
              </a:rPr>
              <a:t>3</a:t>
            </a:r>
            <a:r>
              <a:rPr lang="zh-CN" altLang="zh-CN" sz="1600" dirty="0">
                <a:solidFill>
                  <a:schemeClr val="tx1">
                    <a:lumMod val="75000"/>
                    <a:lumOff val="25000"/>
                  </a:schemeClr>
                </a:solidFill>
              </a:rPr>
              <a:t>、</a:t>
            </a:r>
            <a:r>
              <a:rPr lang="zh-CN" altLang="en-US" sz="1600" dirty="0">
                <a:solidFill>
                  <a:schemeClr val="tx1">
                    <a:lumMod val="75000"/>
                    <a:lumOff val="25000"/>
                  </a:schemeClr>
                </a:solidFill>
              </a:rPr>
              <a:t>本软件具有哪些特点</a:t>
            </a:r>
            <a:r>
              <a:rPr lang="zh-CN" altLang="zh-CN" sz="1600" dirty="0">
                <a:solidFill>
                  <a:schemeClr val="tx1">
                    <a:lumMod val="75000"/>
                    <a:lumOff val="25000"/>
                  </a:schemeClr>
                </a:solidFill>
              </a:rPr>
              <a:t>？</a:t>
            </a:r>
          </a:p>
        </p:txBody>
      </p:sp>
    </p:spTree>
    <p:extLst>
      <p:ext uri="{BB962C8B-B14F-4D97-AF65-F5344CB8AC3E}">
        <p14:creationId xmlns:p14="http://schemas.microsoft.com/office/powerpoint/2010/main" val="218673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55"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1</a:t>
            </a:r>
            <a:endParaRPr lang="zh-CN" altLang="en-US" sz="4400" b="1" dirty="0">
              <a:solidFill>
                <a:schemeClr val="tx1">
                  <a:lumMod val="75000"/>
                  <a:lumOff val="25000"/>
                </a:schemeClr>
              </a:solidFill>
            </a:endParaRPr>
          </a:p>
        </p:txBody>
      </p:sp>
      <p:sp>
        <p:nvSpPr>
          <p:cNvPr id="4" name="文本框 3"/>
          <p:cNvSpPr txBox="1"/>
          <p:nvPr/>
        </p:nvSpPr>
        <p:spPr>
          <a:xfrm>
            <a:off x="1418095" y="781743"/>
            <a:ext cx="851515" cy="400110"/>
          </a:xfrm>
          <a:prstGeom prst="rect">
            <a:avLst/>
          </a:prstGeom>
          <a:noFill/>
        </p:spPr>
        <p:txBody>
          <a:bodyPr wrap="none" rtlCol="0">
            <a:spAutoFit/>
          </a:bodyPr>
          <a:lstStyle/>
          <a:p>
            <a:pP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简介</a:t>
            </a:r>
          </a:p>
        </p:txBody>
      </p:sp>
      <p:sp>
        <p:nvSpPr>
          <p:cNvPr id="5" name="文本框 4"/>
          <p:cNvSpPr txBox="1"/>
          <p:nvPr/>
        </p:nvSpPr>
        <p:spPr>
          <a:xfrm>
            <a:off x="1407908" y="1092437"/>
            <a:ext cx="1168910" cy="246221"/>
          </a:xfrm>
          <a:prstGeom prst="rect">
            <a:avLst/>
          </a:prstGeom>
          <a:noFill/>
        </p:spPr>
        <p:txBody>
          <a:bodyPr wrap="none" rtlCol="0">
            <a:spAutoFit/>
          </a:bodyPr>
          <a:lstStyle/>
          <a:p>
            <a:r>
              <a:rPr lang="en-US" altLang="zh-CN" sz="1000" dirty="0">
                <a:solidFill>
                  <a:schemeClr val="tx1">
                    <a:lumMod val="75000"/>
                    <a:lumOff val="25000"/>
                  </a:schemeClr>
                </a:solidFill>
                <a:ea typeface="方正兰亭超细黑简体" panose="02000000000000000000" pitchFamily="2" charset="-122"/>
              </a:rPr>
              <a:t>INTRODUCTION</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4" name="等腰三角形 36"/>
          <p:cNvSpPr/>
          <p:nvPr/>
        </p:nvSpPr>
        <p:spPr>
          <a:xfrm>
            <a:off x="5332372" y="2043001"/>
            <a:ext cx="1565756" cy="1368680"/>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D6598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5" name="等腰三角形 36"/>
          <p:cNvSpPr/>
          <p:nvPr/>
        </p:nvSpPr>
        <p:spPr>
          <a:xfrm rot="7176392">
            <a:off x="6295148" y="3734415"/>
            <a:ext cx="1565756" cy="1368681"/>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BE084E">
                <a:alpha val="96863"/>
              </a:srgb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6" name="等腰三角形 36"/>
          <p:cNvSpPr/>
          <p:nvPr/>
        </p:nvSpPr>
        <p:spPr>
          <a:xfrm rot="14423608" flipH="1">
            <a:off x="4311737" y="3754304"/>
            <a:ext cx="1565756" cy="1368680"/>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F3AA99"/>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9" name="Freeform 8"/>
          <p:cNvSpPr>
            <a:spLocks noEditPoints="1"/>
          </p:cNvSpPr>
          <p:nvPr/>
        </p:nvSpPr>
        <p:spPr bwMode="auto">
          <a:xfrm>
            <a:off x="5658694" y="3283529"/>
            <a:ext cx="875131" cy="594575"/>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solidFill>
            <a:srgbClr val="D65980"/>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文本框 39"/>
          <p:cNvSpPr txBox="1"/>
          <p:nvPr/>
        </p:nvSpPr>
        <p:spPr>
          <a:xfrm>
            <a:off x="5320340" y="3979211"/>
            <a:ext cx="1569660" cy="461665"/>
          </a:xfrm>
          <a:prstGeom prst="rect">
            <a:avLst/>
          </a:prstGeom>
          <a:noFill/>
        </p:spPr>
        <p:txBody>
          <a:bodyPr wrap="none" rtlCol="0">
            <a:spAutoFit/>
          </a:bodyPr>
          <a:lstStyle/>
          <a:p>
            <a:pPr algn="ctr"/>
            <a:r>
              <a:rPr lang="zh-CN" altLang="en-US" sz="2400" b="1" spc="300" dirty="0">
                <a:solidFill>
                  <a:schemeClr val="tx1">
                    <a:lumMod val="75000"/>
                    <a:lumOff val="25000"/>
                  </a:schemeClr>
                </a:solidFill>
                <a:latin typeface="+mn-ea"/>
              </a:rPr>
              <a:t>项目软件</a:t>
            </a:r>
          </a:p>
        </p:txBody>
      </p:sp>
      <p:sp>
        <p:nvSpPr>
          <p:cNvPr id="10" name="文本框 9"/>
          <p:cNvSpPr txBox="1"/>
          <p:nvPr/>
        </p:nvSpPr>
        <p:spPr>
          <a:xfrm>
            <a:off x="3490500" y="2753064"/>
            <a:ext cx="1210588" cy="400110"/>
          </a:xfrm>
          <a:prstGeom prst="rect">
            <a:avLst/>
          </a:prstGeom>
          <a:noFill/>
        </p:spPr>
        <p:txBody>
          <a:bodyPr wrap="none" rtlCol="0">
            <a:spAutoFit/>
          </a:bodyPr>
          <a:lstStyle/>
          <a:p>
            <a:r>
              <a:rPr lang="zh-CN" altLang="en-US" sz="2000" b="1" dirty="0">
                <a:solidFill>
                  <a:schemeClr val="tx1">
                    <a:lumMod val="75000"/>
                    <a:lumOff val="25000"/>
                  </a:schemeClr>
                </a:solidFill>
              </a:rPr>
              <a:t>主要功能</a:t>
            </a:r>
          </a:p>
        </p:txBody>
      </p:sp>
      <p:sp>
        <p:nvSpPr>
          <p:cNvPr id="51" name="Rectangle 72"/>
          <p:cNvSpPr/>
          <p:nvPr/>
        </p:nvSpPr>
        <p:spPr>
          <a:xfrm>
            <a:off x="1453817" y="3108960"/>
            <a:ext cx="3667611" cy="700192"/>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rPr>
              <a:t>一个集成了</a:t>
            </a:r>
            <a:r>
              <a:rPr lang="en-US" altLang="zh-CN" sz="1400" dirty="0">
                <a:solidFill>
                  <a:schemeClr val="tx1">
                    <a:lumMod val="75000"/>
                    <a:lumOff val="25000"/>
                  </a:schemeClr>
                </a:solidFill>
              </a:rPr>
              <a:t>6</a:t>
            </a:r>
            <a:r>
              <a:rPr lang="zh-CN" altLang="en-US" sz="1400" dirty="0">
                <a:solidFill>
                  <a:schemeClr val="tx1">
                    <a:lumMod val="75000"/>
                    <a:lumOff val="25000"/>
                  </a:schemeClr>
                </a:solidFill>
              </a:rPr>
              <a:t>个小游戏的游戏盒子，可以用语音进行游戏选择、游戏实际操作和游戏结束。</a:t>
            </a:r>
          </a:p>
        </p:txBody>
      </p:sp>
      <p:sp>
        <p:nvSpPr>
          <p:cNvPr id="52" name="文本框 51"/>
          <p:cNvSpPr txBox="1"/>
          <p:nvPr/>
        </p:nvSpPr>
        <p:spPr>
          <a:xfrm>
            <a:off x="5624173" y="5115174"/>
            <a:ext cx="1210588" cy="400110"/>
          </a:xfrm>
          <a:prstGeom prst="rect">
            <a:avLst/>
          </a:prstGeom>
          <a:noFill/>
        </p:spPr>
        <p:txBody>
          <a:bodyPr wrap="none" rtlCol="0">
            <a:spAutoFit/>
          </a:bodyPr>
          <a:lstStyle/>
          <a:p>
            <a:r>
              <a:rPr lang="zh-CN" altLang="en-US" sz="2000" b="1" dirty="0">
                <a:solidFill>
                  <a:schemeClr val="tx1">
                    <a:lumMod val="75000"/>
                    <a:lumOff val="25000"/>
                  </a:schemeClr>
                </a:solidFill>
              </a:rPr>
              <a:t>主要特点</a:t>
            </a:r>
          </a:p>
        </p:txBody>
      </p:sp>
      <p:sp>
        <p:nvSpPr>
          <p:cNvPr id="54" name="文本框 53"/>
          <p:cNvSpPr txBox="1"/>
          <p:nvPr/>
        </p:nvSpPr>
        <p:spPr>
          <a:xfrm>
            <a:off x="7043602" y="2731253"/>
            <a:ext cx="1980029" cy="400110"/>
          </a:xfrm>
          <a:prstGeom prst="rect">
            <a:avLst/>
          </a:prstGeom>
          <a:noFill/>
        </p:spPr>
        <p:txBody>
          <a:bodyPr wrap="none" rtlCol="0">
            <a:spAutoFit/>
          </a:bodyPr>
          <a:lstStyle/>
          <a:p>
            <a:r>
              <a:rPr lang="zh-CN" altLang="en-US" sz="2000" b="1" dirty="0">
                <a:solidFill>
                  <a:schemeClr val="tx1">
                    <a:lumMod val="75000"/>
                    <a:lumOff val="25000"/>
                  </a:schemeClr>
                </a:solidFill>
              </a:rPr>
              <a:t>开发语言和工具</a:t>
            </a:r>
          </a:p>
        </p:txBody>
      </p:sp>
      <p:sp>
        <p:nvSpPr>
          <p:cNvPr id="55" name="Rectangle 72"/>
          <p:cNvSpPr/>
          <p:nvPr/>
        </p:nvSpPr>
        <p:spPr>
          <a:xfrm>
            <a:off x="7280080" y="3060862"/>
            <a:ext cx="3667611" cy="102335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a:solidFill>
                  <a:schemeClr val="tx1">
                    <a:lumMod val="75000"/>
                    <a:lumOff val="25000"/>
                  </a:schemeClr>
                </a:solidFill>
              </a:rPr>
              <a:t>Python</a:t>
            </a:r>
            <a:r>
              <a:rPr lang="zh-CN" altLang="en-US" sz="1400" dirty="0">
                <a:solidFill>
                  <a:schemeClr val="tx1">
                    <a:lumMod val="75000"/>
                    <a:lumOff val="25000"/>
                  </a:schemeClr>
                </a:solidFill>
              </a:rPr>
              <a:t>语言</a:t>
            </a:r>
            <a:endParaRPr lang="en-US" altLang="zh-CN" sz="1400" dirty="0">
              <a:solidFill>
                <a:schemeClr val="tx1">
                  <a:lumMod val="75000"/>
                  <a:lumOff val="25000"/>
                </a:schemeClr>
              </a:solidFill>
            </a:endParaRPr>
          </a:p>
          <a:p>
            <a:pPr marL="285750" indent="-285750">
              <a:lnSpc>
                <a:spcPct val="150000"/>
              </a:lnSpc>
              <a:buFont typeface="Arial" panose="020B0604020202020204" pitchFamily="34" charset="0"/>
              <a:buChar char="•"/>
            </a:pPr>
            <a:r>
              <a:rPr lang="en-US" altLang="zh-CN" sz="1400" dirty="0" err="1">
                <a:solidFill>
                  <a:schemeClr val="tx1">
                    <a:lumMod val="75000"/>
                    <a:lumOff val="25000"/>
                  </a:schemeClr>
                </a:solidFill>
              </a:rPr>
              <a:t>Pygame</a:t>
            </a:r>
            <a:r>
              <a:rPr lang="zh-CN" altLang="en-US" sz="1400" dirty="0">
                <a:solidFill>
                  <a:schemeClr val="tx1">
                    <a:lumMod val="75000"/>
                    <a:lumOff val="25000"/>
                  </a:schemeClr>
                </a:solidFill>
              </a:rPr>
              <a:t>用于游戏编程</a:t>
            </a:r>
            <a:endParaRPr lang="en-US" altLang="zh-CN" sz="1400"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rPr>
              <a:t>百度的中文语音识别</a:t>
            </a:r>
            <a:r>
              <a:rPr lang="en-US" altLang="zh-CN" sz="1400" dirty="0" err="1">
                <a:solidFill>
                  <a:schemeClr val="tx1">
                    <a:lumMod val="75000"/>
                    <a:lumOff val="25000"/>
                  </a:schemeClr>
                </a:solidFill>
              </a:rPr>
              <a:t>api</a:t>
            </a:r>
            <a:r>
              <a:rPr lang="zh-CN" altLang="en-US" sz="1400" dirty="0">
                <a:solidFill>
                  <a:schemeClr val="tx1">
                    <a:lumMod val="75000"/>
                    <a:lumOff val="25000"/>
                  </a:schemeClr>
                </a:solidFill>
              </a:rPr>
              <a:t>用于语音识别</a:t>
            </a:r>
          </a:p>
        </p:txBody>
      </p:sp>
      <p:cxnSp>
        <p:nvCxnSpPr>
          <p:cNvPr id="12" name="直接连接符 11"/>
          <p:cNvCxnSpPr/>
          <p:nvPr/>
        </p:nvCxnSpPr>
        <p:spPr>
          <a:xfrm>
            <a:off x="5544509" y="5128943"/>
            <a:ext cx="0" cy="339150"/>
          </a:xfrm>
          <a:prstGeom prst="line">
            <a:avLst/>
          </a:prstGeom>
          <a:ln>
            <a:solidFill>
              <a:srgbClr val="D65980"/>
            </a:solidFill>
          </a:ln>
        </p:spPr>
        <p:style>
          <a:lnRef idx="1">
            <a:schemeClr val="accent1"/>
          </a:lnRef>
          <a:fillRef idx="0">
            <a:schemeClr val="accent1"/>
          </a:fillRef>
          <a:effectRef idx="0">
            <a:schemeClr val="accent1"/>
          </a:effectRef>
          <a:fontRef idx="minor">
            <a:schemeClr val="tx1"/>
          </a:fontRef>
        </p:style>
      </p:cxnSp>
      <p:sp>
        <p:nvSpPr>
          <p:cNvPr id="56" name="Freeform 13"/>
          <p:cNvSpPr>
            <a:spLocks noEditPoints="1"/>
          </p:cNvSpPr>
          <p:nvPr/>
        </p:nvSpPr>
        <p:spPr bwMode="auto">
          <a:xfrm>
            <a:off x="4840115" y="5090873"/>
            <a:ext cx="573494" cy="415290"/>
          </a:xfrm>
          <a:custGeom>
            <a:avLst/>
            <a:gdLst>
              <a:gd name="T0" fmla="*/ 390 w 594"/>
              <a:gd name="T1" fmla="*/ 126 h 431"/>
              <a:gd name="T2" fmla="*/ 373 w 594"/>
              <a:gd name="T3" fmla="*/ 143 h 431"/>
              <a:gd name="T4" fmla="*/ 344 w 594"/>
              <a:gd name="T5" fmla="*/ 284 h 431"/>
              <a:gd name="T6" fmla="*/ 220 w 594"/>
              <a:gd name="T7" fmla="*/ 255 h 431"/>
              <a:gd name="T8" fmla="*/ 220 w 594"/>
              <a:gd name="T9" fmla="*/ 126 h 431"/>
              <a:gd name="T10" fmla="*/ 204 w 594"/>
              <a:gd name="T11" fmla="*/ 93 h 431"/>
              <a:gd name="T12" fmla="*/ 270 w 594"/>
              <a:gd name="T13" fmla="*/ 124 h 431"/>
              <a:gd name="T14" fmla="*/ 260 w 594"/>
              <a:gd name="T15" fmla="*/ 140 h 431"/>
              <a:gd name="T16" fmla="*/ 260 w 594"/>
              <a:gd name="T17" fmla="*/ 246 h 431"/>
              <a:gd name="T18" fmla="*/ 317 w 594"/>
              <a:gd name="T19" fmla="*/ 246 h 431"/>
              <a:gd name="T20" fmla="*/ 333 w 594"/>
              <a:gd name="T21" fmla="*/ 229 h 431"/>
              <a:gd name="T22" fmla="*/ 333 w 594"/>
              <a:gd name="T23" fmla="*/ 124 h 431"/>
              <a:gd name="T24" fmla="*/ 323 w 594"/>
              <a:gd name="T25" fmla="*/ 93 h 431"/>
              <a:gd name="T26" fmla="*/ 406 w 594"/>
              <a:gd name="T27" fmla="*/ 76 h 431"/>
              <a:gd name="T28" fmla="*/ 306 w 594"/>
              <a:gd name="T29" fmla="*/ 140 h 431"/>
              <a:gd name="T30" fmla="*/ 317 w 594"/>
              <a:gd name="T31" fmla="*/ 229 h 431"/>
              <a:gd name="T32" fmla="*/ 276 w 594"/>
              <a:gd name="T33" fmla="*/ 140 h 431"/>
              <a:gd name="T34" fmla="*/ 287 w 594"/>
              <a:gd name="T35" fmla="*/ 76 h 431"/>
              <a:gd name="T36" fmla="*/ 187 w 594"/>
              <a:gd name="T37" fmla="*/ 143 h 431"/>
              <a:gd name="T38" fmla="*/ 203 w 594"/>
              <a:gd name="T39" fmla="*/ 261 h 431"/>
              <a:gd name="T40" fmla="*/ 351 w 594"/>
              <a:gd name="T41" fmla="*/ 300 h 431"/>
              <a:gd name="T42" fmla="*/ 390 w 594"/>
              <a:gd name="T43" fmla="*/ 143 h 431"/>
              <a:gd name="T44" fmla="*/ 406 w 594"/>
              <a:gd name="T45" fmla="*/ 76 h 431"/>
              <a:gd name="T46" fmla="*/ 560 w 594"/>
              <a:gd name="T47" fmla="*/ 43 h 431"/>
              <a:gd name="T48" fmla="*/ 71 w 594"/>
              <a:gd name="T49" fmla="*/ 0 h 431"/>
              <a:gd name="T50" fmla="*/ 32 w 594"/>
              <a:gd name="T51" fmla="*/ 369 h 431"/>
              <a:gd name="T52" fmla="*/ 0 w 594"/>
              <a:gd name="T53" fmla="*/ 384 h 431"/>
              <a:gd name="T54" fmla="*/ 552 w 594"/>
              <a:gd name="T55" fmla="*/ 431 h 431"/>
              <a:gd name="T56" fmla="*/ 594 w 594"/>
              <a:gd name="T57" fmla="*/ 369 h 431"/>
              <a:gd name="T58" fmla="*/ 327 w 594"/>
              <a:gd name="T59" fmla="*/ 407 h 431"/>
              <a:gd name="T60" fmla="*/ 245 w 594"/>
              <a:gd name="T61" fmla="*/ 394 h 431"/>
              <a:gd name="T62" fmla="*/ 327 w 594"/>
              <a:gd name="T63" fmla="*/ 382 h 431"/>
              <a:gd name="T64" fmla="*/ 327 w 594"/>
              <a:gd name="T65" fmla="*/ 407 h 431"/>
              <a:gd name="T66" fmla="*/ 506 w 594"/>
              <a:gd name="T67" fmla="*/ 337 h 431"/>
              <a:gd name="T68" fmla="*/ 65 w 594"/>
              <a:gd name="T69" fmla="*/ 318 h 431"/>
              <a:gd name="T70" fmla="*/ 88 w 594"/>
              <a:gd name="T71" fmla="*/ 38 h 431"/>
              <a:gd name="T72" fmla="*/ 524 w 594"/>
              <a:gd name="T73" fmla="*/ 5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431">
                <a:moveTo>
                  <a:pt x="390" y="93"/>
                </a:moveTo>
                <a:cubicBezTo>
                  <a:pt x="390" y="126"/>
                  <a:pt x="390" y="126"/>
                  <a:pt x="390" y="126"/>
                </a:cubicBezTo>
                <a:cubicBezTo>
                  <a:pt x="373" y="126"/>
                  <a:pt x="373" y="126"/>
                  <a:pt x="373" y="126"/>
                </a:cubicBezTo>
                <a:cubicBezTo>
                  <a:pt x="373" y="143"/>
                  <a:pt x="373" y="143"/>
                  <a:pt x="373" y="143"/>
                </a:cubicBezTo>
                <a:cubicBezTo>
                  <a:pt x="373" y="255"/>
                  <a:pt x="373" y="255"/>
                  <a:pt x="373" y="255"/>
                </a:cubicBezTo>
                <a:cubicBezTo>
                  <a:pt x="344" y="284"/>
                  <a:pt x="344" y="284"/>
                  <a:pt x="344" y="284"/>
                </a:cubicBezTo>
                <a:cubicBezTo>
                  <a:pt x="248" y="284"/>
                  <a:pt x="248" y="284"/>
                  <a:pt x="248" y="284"/>
                </a:cubicBezTo>
                <a:cubicBezTo>
                  <a:pt x="220" y="255"/>
                  <a:pt x="220" y="255"/>
                  <a:pt x="220" y="255"/>
                </a:cubicBezTo>
                <a:cubicBezTo>
                  <a:pt x="220" y="143"/>
                  <a:pt x="220" y="143"/>
                  <a:pt x="220" y="143"/>
                </a:cubicBezTo>
                <a:cubicBezTo>
                  <a:pt x="220" y="126"/>
                  <a:pt x="220" y="126"/>
                  <a:pt x="220" y="126"/>
                </a:cubicBezTo>
                <a:cubicBezTo>
                  <a:pt x="204" y="126"/>
                  <a:pt x="204" y="126"/>
                  <a:pt x="204" y="126"/>
                </a:cubicBezTo>
                <a:cubicBezTo>
                  <a:pt x="204" y="93"/>
                  <a:pt x="204" y="93"/>
                  <a:pt x="204" y="93"/>
                </a:cubicBezTo>
                <a:cubicBezTo>
                  <a:pt x="270" y="93"/>
                  <a:pt x="270" y="93"/>
                  <a:pt x="270" y="93"/>
                </a:cubicBezTo>
                <a:cubicBezTo>
                  <a:pt x="270" y="124"/>
                  <a:pt x="270" y="124"/>
                  <a:pt x="270" y="124"/>
                </a:cubicBezTo>
                <a:cubicBezTo>
                  <a:pt x="260" y="124"/>
                  <a:pt x="260" y="124"/>
                  <a:pt x="260" y="124"/>
                </a:cubicBezTo>
                <a:cubicBezTo>
                  <a:pt x="260" y="140"/>
                  <a:pt x="260" y="140"/>
                  <a:pt x="260" y="140"/>
                </a:cubicBezTo>
                <a:cubicBezTo>
                  <a:pt x="260" y="229"/>
                  <a:pt x="260" y="229"/>
                  <a:pt x="260" y="229"/>
                </a:cubicBezTo>
                <a:cubicBezTo>
                  <a:pt x="260" y="246"/>
                  <a:pt x="260" y="246"/>
                  <a:pt x="260" y="246"/>
                </a:cubicBezTo>
                <a:cubicBezTo>
                  <a:pt x="276" y="246"/>
                  <a:pt x="276" y="246"/>
                  <a:pt x="276" y="246"/>
                </a:cubicBezTo>
                <a:cubicBezTo>
                  <a:pt x="317" y="246"/>
                  <a:pt x="317" y="246"/>
                  <a:pt x="317" y="246"/>
                </a:cubicBezTo>
                <a:cubicBezTo>
                  <a:pt x="333" y="246"/>
                  <a:pt x="333" y="246"/>
                  <a:pt x="333" y="246"/>
                </a:cubicBezTo>
                <a:cubicBezTo>
                  <a:pt x="333" y="229"/>
                  <a:pt x="333" y="229"/>
                  <a:pt x="333" y="229"/>
                </a:cubicBezTo>
                <a:cubicBezTo>
                  <a:pt x="333" y="140"/>
                  <a:pt x="333" y="140"/>
                  <a:pt x="333" y="140"/>
                </a:cubicBezTo>
                <a:cubicBezTo>
                  <a:pt x="333" y="124"/>
                  <a:pt x="333" y="124"/>
                  <a:pt x="333" y="124"/>
                </a:cubicBezTo>
                <a:cubicBezTo>
                  <a:pt x="323" y="124"/>
                  <a:pt x="323" y="124"/>
                  <a:pt x="323" y="124"/>
                </a:cubicBezTo>
                <a:cubicBezTo>
                  <a:pt x="323" y="93"/>
                  <a:pt x="323" y="93"/>
                  <a:pt x="323" y="93"/>
                </a:cubicBezTo>
                <a:cubicBezTo>
                  <a:pt x="390" y="93"/>
                  <a:pt x="390" y="93"/>
                  <a:pt x="390" y="93"/>
                </a:cubicBezTo>
                <a:close/>
                <a:moveTo>
                  <a:pt x="406" y="76"/>
                </a:moveTo>
                <a:cubicBezTo>
                  <a:pt x="306" y="76"/>
                  <a:pt x="306" y="76"/>
                  <a:pt x="306" y="76"/>
                </a:cubicBezTo>
                <a:cubicBezTo>
                  <a:pt x="306" y="140"/>
                  <a:pt x="306" y="140"/>
                  <a:pt x="306" y="140"/>
                </a:cubicBezTo>
                <a:cubicBezTo>
                  <a:pt x="317" y="140"/>
                  <a:pt x="317" y="140"/>
                  <a:pt x="317" y="140"/>
                </a:cubicBezTo>
                <a:cubicBezTo>
                  <a:pt x="317" y="229"/>
                  <a:pt x="317" y="229"/>
                  <a:pt x="317" y="229"/>
                </a:cubicBezTo>
                <a:cubicBezTo>
                  <a:pt x="276" y="229"/>
                  <a:pt x="276" y="229"/>
                  <a:pt x="276" y="229"/>
                </a:cubicBezTo>
                <a:cubicBezTo>
                  <a:pt x="276" y="140"/>
                  <a:pt x="276" y="140"/>
                  <a:pt x="276" y="140"/>
                </a:cubicBezTo>
                <a:cubicBezTo>
                  <a:pt x="287" y="140"/>
                  <a:pt x="287" y="140"/>
                  <a:pt x="287" y="140"/>
                </a:cubicBezTo>
                <a:cubicBezTo>
                  <a:pt x="287" y="76"/>
                  <a:pt x="287" y="76"/>
                  <a:pt x="287" y="76"/>
                </a:cubicBezTo>
                <a:cubicBezTo>
                  <a:pt x="187" y="76"/>
                  <a:pt x="187" y="76"/>
                  <a:pt x="187" y="76"/>
                </a:cubicBezTo>
                <a:cubicBezTo>
                  <a:pt x="187" y="143"/>
                  <a:pt x="187" y="143"/>
                  <a:pt x="187" y="143"/>
                </a:cubicBezTo>
                <a:cubicBezTo>
                  <a:pt x="203" y="143"/>
                  <a:pt x="203" y="143"/>
                  <a:pt x="203" y="143"/>
                </a:cubicBezTo>
                <a:cubicBezTo>
                  <a:pt x="203" y="261"/>
                  <a:pt x="203" y="261"/>
                  <a:pt x="203" y="261"/>
                </a:cubicBezTo>
                <a:cubicBezTo>
                  <a:pt x="241" y="300"/>
                  <a:pt x="241" y="300"/>
                  <a:pt x="241" y="300"/>
                </a:cubicBezTo>
                <a:cubicBezTo>
                  <a:pt x="351" y="300"/>
                  <a:pt x="351" y="300"/>
                  <a:pt x="351" y="300"/>
                </a:cubicBezTo>
                <a:cubicBezTo>
                  <a:pt x="390" y="261"/>
                  <a:pt x="390" y="261"/>
                  <a:pt x="390" y="261"/>
                </a:cubicBezTo>
                <a:cubicBezTo>
                  <a:pt x="390" y="143"/>
                  <a:pt x="390" y="143"/>
                  <a:pt x="390" y="143"/>
                </a:cubicBezTo>
                <a:cubicBezTo>
                  <a:pt x="406" y="143"/>
                  <a:pt x="406" y="143"/>
                  <a:pt x="406" y="143"/>
                </a:cubicBezTo>
                <a:cubicBezTo>
                  <a:pt x="406" y="76"/>
                  <a:pt x="406" y="76"/>
                  <a:pt x="406" y="76"/>
                </a:cubicBezTo>
                <a:close/>
                <a:moveTo>
                  <a:pt x="560" y="369"/>
                </a:moveTo>
                <a:cubicBezTo>
                  <a:pt x="560" y="43"/>
                  <a:pt x="560" y="43"/>
                  <a:pt x="560" y="43"/>
                </a:cubicBezTo>
                <a:cubicBezTo>
                  <a:pt x="560" y="19"/>
                  <a:pt x="542" y="0"/>
                  <a:pt x="521" y="0"/>
                </a:cubicBezTo>
                <a:cubicBezTo>
                  <a:pt x="71" y="0"/>
                  <a:pt x="71" y="0"/>
                  <a:pt x="71" y="0"/>
                </a:cubicBezTo>
                <a:cubicBezTo>
                  <a:pt x="49" y="0"/>
                  <a:pt x="32" y="19"/>
                  <a:pt x="32" y="43"/>
                </a:cubicBezTo>
                <a:cubicBezTo>
                  <a:pt x="32" y="369"/>
                  <a:pt x="32" y="369"/>
                  <a:pt x="32" y="369"/>
                </a:cubicBezTo>
                <a:cubicBezTo>
                  <a:pt x="0" y="369"/>
                  <a:pt x="0" y="369"/>
                  <a:pt x="0" y="369"/>
                </a:cubicBezTo>
                <a:cubicBezTo>
                  <a:pt x="0" y="384"/>
                  <a:pt x="0" y="384"/>
                  <a:pt x="0" y="384"/>
                </a:cubicBezTo>
                <a:cubicBezTo>
                  <a:pt x="0" y="410"/>
                  <a:pt x="19" y="431"/>
                  <a:pt x="42" y="431"/>
                </a:cubicBezTo>
                <a:cubicBezTo>
                  <a:pt x="552" y="431"/>
                  <a:pt x="552" y="431"/>
                  <a:pt x="552" y="431"/>
                </a:cubicBezTo>
                <a:cubicBezTo>
                  <a:pt x="575" y="431"/>
                  <a:pt x="594" y="410"/>
                  <a:pt x="594" y="384"/>
                </a:cubicBezTo>
                <a:cubicBezTo>
                  <a:pt x="594" y="369"/>
                  <a:pt x="594" y="369"/>
                  <a:pt x="594" y="369"/>
                </a:cubicBezTo>
                <a:lnTo>
                  <a:pt x="560" y="369"/>
                </a:lnTo>
                <a:close/>
                <a:moveTo>
                  <a:pt x="327" y="407"/>
                </a:moveTo>
                <a:cubicBezTo>
                  <a:pt x="256" y="407"/>
                  <a:pt x="256" y="407"/>
                  <a:pt x="256" y="407"/>
                </a:cubicBezTo>
                <a:cubicBezTo>
                  <a:pt x="250" y="407"/>
                  <a:pt x="245" y="401"/>
                  <a:pt x="245" y="394"/>
                </a:cubicBezTo>
                <a:cubicBezTo>
                  <a:pt x="245" y="387"/>
                  <a:pt x="250" y="382"/>
                  <a:pt x="256" y="382"/>
                </a:cubicBezTo>
                <a:cubicBezTo>
                  <a:pt x="327" y="382"/>
                  <a:pt x="327" y="382"/>
                  <a:pt x="327" y="382"/>
                </a:cubicBezTo>
                <a:cubicBezTo>
                  <a:pt x="334" y="382"/>
                  <a:pt x="339" y="387"/>
                  <a:pt x="339" y="394"/>
                </a:cubicBezTo>
                <a:cubicBezTo>
                  <a:pt x="339" y="401"/>
                  <a:pt x="334" y="407"/>
                  <a:pt x="327" y="407"/>
                </a:cubicBezTo>
                <a:close/>
                <a:moveTo>
                  <a:pt x="524" y="318"/>
                </a:moveTo>
                <a:cubicBezTo>
                  <a:pt x="524" y="328"/>
                  <a:pt x="516" y="337"/>
                  <a:pt x="506" y="337"/>
                </a:cubicBezTo>
                <a:cubicBezTo>
                  <a:pt x="82" y="337"/>
                  <a:pt x="82" y="337"/>
                  <a:pt x="82" y="337"/>
                </a:cubicBezTo>
                <a:cubicBezTo>
                  <a:pt x="73" y="337"/>
                  <a:pt x="65" y="328"/>
                  <a:pt x="65" y="318"/>
                </a:cubicBezTo>
                <a:cubicBezTo>
                  <a:pt x="65" y="57"/>
                  <a:pt x="65" y="57"/>
                  <a:pt x="65" y="57"/>
                </a:cubicBezTo>
                <a:cubicBezTo>
                  <a:pt x="65" y="47"/>
                  <a:pt x="73" y="38"/>
                  <a:pt x="88" y="38"/>
                </a:cubicBezTo>
                <a:cubicBezTo>
                  <a:pt x="512" y="38"/>
                  <a:pt x="512" y="38"/>
                  <a:pt x="512" y="38"/>
                </a:cubicBezTo>
                <a:cubicBezTo>
                  <a:pt x="516" y="38"/>
                  <a:pt x="524" y="47"/>
                  <a:pt x="524" y="57"/>
                </a:cubicBezTo>
                <a:lnTo>
                  <a:pt x="524" y="318"/>
                </a:lnTo>
                <a:close/>
              </a:path>
            </a:pathLst>
          </a:custGeom>
          <a:solidFill>
            <a:srgbClr val="D65980"/>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7" name="Freeform 17"/>
          <p:cNvSpPr>
            <a:spLocks noEditPoints="1"/>
          </p:cNvSpPr>
          <p:nvPr/>
        </p:nvSpPr>
        <p:spPr bwMode="auto">
          <a:xfrm>
            <a:off x="8949224" y="2672613"/>
            <a:ext cx="464556" cy="458750"/>
          </a:xfrm>
          <a:custGeom>
            <a:avLst/>
            <a:gdLst>
              <a:gd name="T0" fmla="*/ 294 w 447"/>
              <a:gd name="T1" fmla="*/ 356 h 441"/>
              <a:gd name="T2" fmla="*/ 289 w 447"/>
              <a:gd name="T3" fmla="*/ 375 h 441"/>
              <a:gd name="T4" fmla="*/ 236 w 447"/>
              <a:gd name="T5" fmla="*/ 405 h 441"/>
              <a:gd name="T6" fmla="*/ 217 w 447"/>
              <a:gd name="T7" fmla="*/ 400 h 441"/>
              <a:gd name="T8" fmla="*/ 209 w 447"/>
              <a:gd name="T9" fmla="*/ 387 h 441"/>
              <a:gd name="T10" fmla="*/ 160 w 447"/>
              <a:gd name="T11" fmla="*/ 350 h 441"/>
              <a:gd name="T12" fmla="*/ 162 w 447"/>
              <a:gd name="T13" fmla="*/ 349 h 441"/>
              <a:gd name="T14" fmla="*/ 276 w 447"/>
              <a:gd name="T15" fmla="*/ 283 h 441"/>
              <a:gd name="T16" fmla="*/ 278 w 447"/>
              <a:gd name="T17" fmla="*/ 281 h 441"/>
              <a:gd name="T18" fmla="*/ 286 w 447"/>
              <a:gd name="T19" fmla="*/ 343 h 441"/>
              <a:gd name="T20" fmla="*/ 294 w 447"/>
              <a:gd name="T21" fmla="*/ 356 h 441"/>
              <a:gd name="T22" fmla="*/ 312 w 447"/>
              <a:gd name="T23" fmla="*/ 424 h 441"/>
              <a:gd name="T24" fmla="*/ 305 w 447"/>
              <a:gd name="T25" fmla="*/ 433 h 441"/>
              <a:gd name="T26" fmla="*/ 273 w 447"/>
              <a:gd name="T27" fmla="*/ 439 h 441"/>
              <a:gd name="T28" fmla="*/ 258 w 447"/>
              <a:gd name="T29" fmla="*/ 435 h 441"/>
              <a:gd name="T30" fmla="*/ 252 w 447"/>
              <a:gd name="T31" fmla="*/ 423 h 441"/>
              <a:gd name="T32" fmla="*/ 255 w 447"/>
              <a:gd name="T33" fmla="*/ 411 h 441"/>
              <a:gd name="T34" fmla="*/ 284 w 447"/>
              <a:gd name="T35" fmla="*/ 394 h 441"/>
              <a:gd name="T36" fmla="*/ 296 w 447"/>
              <a:gd name="T37" fmla="*/ 397 h 441"/>
              <a:gd name="T38" fmla="*/ 312 w 447"/>
              <a:gd name="T39" fmla="*/ 424 h 441"/>
              <a:gd name="T40" fmla="*/ 447 w 447"/>
              <a:gd name="T41" fmla="*/ 421 h 441"/>
              <a:gd name="T42" fmla="*/ 431 w 447"/>
              <a:gd name="T43" fmla="*/ 437 h 441"/>
              <a:gd name="T44" fmla="*/ 358 w 447"/>
              <a:gd name="T45" fmla="*/ 437 h 441"/>
              <a:gd name="T46" fmla="*/ 342 w 447"/>
              <a:gd name="T47" fmla="*/ 421 h 441"/>
              <a:gd name="T48" fmla="*/ 358 w 447"/>
              <a:gd name="T49" fmla="*/ 406 h 441"/>
              <a:gd name="T50" fmla="*/ 431 w 447"/>
              <a:gd name="T51" fmla="*/ 406 h 441"/>
              <a:gd name="T52" fmla="*/ 447 w 447"/>
              <a:gd name="T53" fmla="*/ 421 h 441"/>
              <a:gd name="T54" fmla="*/ 267 w 447"/>
              <a:gd name="T55" fmla="*/ 267 h 441"/>
              <a:gd name="T56" fmla="*/ 153 w 447"/>
              <a:gd name="T57" fmla="*/ 333 h 441"/>
              <a:gd name="T58" fmla="*/ 117 w 447"/>
              <a:gd name="T59" fmla="*/ 322 h 441"/>
              <a:gd name="T60" fmla="*/ 6 w 447"/>
              <a:gd name="T61" fmla="*/ 89 h 441"/>
              <a:gd name="T62" fmla="*/ 16 w 447"/>
              <a:gd name="T63" fmla="*/ 51 h 441"/>
              <a:gd name="T64" fmla="*/ 92 w 447"/>
              <a:gd name="T65" fmla="*/ 7 h 441"/>
              <a:gd name="T66" fmla="*/ 129 w 447"/>
              <a:gd name="T67" fmla="*/ 18 h 441"/>
              <a:gd name="T68" fmla="*/ 276 w 447"/>
              <a:gd name="T69" fmla="*/ 230 h 441"/>
              <a:gd name="T70" fmla="*/ 267 w 447"/>
              <a:gd name="T71" fmla="*/ 267 h 441"/>
              <a:gd name="T72" fmla="*/ 241 w 447"/>
              <a:gd name="T73" fmla="*/ 229 h 441"/>
              <a:gd name="T74" fmla="*/ 109 w 447"/>
              <a:gd name="T75" fmla="*/ 38 h 441"/>
              <a:gd name="T76" fmla="*/ 97 w 447"/>
              <a:gd name="T77" fmla="*/ 35 h 441"/>
              <a:gd name="T78" fmla="*/ 95 w 447"/>
              <a:gd name="T79" fmla="*/ 48 h 441"/>
              <a:gd name="T80" fmla="*/ 227 w 447"/>
              <a:gd name="T81" fmla="*/ 239 h 441"/>
              <a:gd name="T82" fmla="*/ 234 w 447"/>
              <a:gd name="T83" fmla="*/ 243 h 441"/>
              <a:gd name="T84" fmla="*/ 239 w 447"/>
              <a:gd name="T85" fmla="*/ 242 h 441"/>
              <a:gd name="T86" fmla="*/ 241 w 447"/>
              <a:gd name="T87" fmla="*/ 22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41">
                <a:moveTo>
                  <a:pt x="294" y="356"/>
                </a:moveTo>
                <a:cubicBezTo>
                  <a:pt x="298" y="363"/>
                  <a:pt x="295" y="371"/>
                  <a:pt x="289" y="375"/>
                </a:cubicBezTo>
                <a:cubicBezTo>
                  <a:pt x="236" y="405"/>
                  <a:pt x="236" y="405"/>
                  <a:pt x="236" y="405"/>
                </a:cubicBezTo>
                <a:cubicBezTo>
                  <a:pt x="229" y="409"/>
                  <a:pt x="221" y="407"/>
                  <a:pt x="217" y="400"/>
                </a:cubicBezTo>
                <a:cubicBezTo>
                  <a:pt x="209" y="387"/>
                  <a:pt x="209" y="387"/>
                  <a:pt x="209" y="387"/>
                </a:cubicBezTo>
                <a:cubicBezTo>
                  <a:pt x="199" y="369"/>
                  <a:pt x="180" y="357"/>
                  <a:pt x="160" y="350"/>
                </a:cubicBezTo>
                <a:cubicBezTo>
                  <a:pt x="161" y="349"/>
                  <a:pt x="162" y="349"/>
                  <a:pt x="162" y="349"/>
                </a:cubicBezTo>
                <a:cubicBezTo>
                  <a:pt x="276" y="283"/>
                  <a:pt x="276" y="283"/>
                  <a:pt x="276" y="283"/>
                </a:cubicBezTo>
                <a:cubicBezTo>
                  <a:pt x="277" y="282"/>
                  <a:pt x="278" y="282"/>
                  <a:pt x="278" y="281"/>
                </a:cubicBezTo>
                <a:cubicBezTo>
                  <a:pt x="275" y="302"/>
                  <a:pt x="275" y="324"/>
                  <a:pt x="286" y="343"/>
                </a:cubicBezTo>
                <a:lnTo>
                  <a:pt x="294" y="356"/>
                </a:lnTo>
                <a:close/>
                <a:moveTo>
                  <a:pt x="312" y="424"/>
                </a:moveTo>
                <a:cubicBezTo>
                  <a:pt x="315" y="430"/>
                  <a:pt x="312" y="432"/>
                  <a:pt x="305" y="433"/>
                </a:cubicBezTo>
                <a:cubicBezTo>
                  <a:pt x="273" y="439"/>
                  <a:pt x="273" y="439"/>
                  <a:pt x="273" y="439"/>
                </a:cubicBezTo>
                <a:cubicBezTo>
                  <a:pt x="266" y="441"/>
                  <a:pt x="262" y="441"/>
                  <a:pt x="258" y="435"/>
                </a:cubicBezTo>
                <a:cubicBezTo>
                  <a:pt x="252" y="423"/>
                  <a:pt x="252" y="423"/>
                  <a:pt x="252" y="423"/>
                </a:cubicBezTo>
                <a:cubicBezTo>
                  <a:pt x="248" y="417"/>
                  <a:pt x="249" y="414"/>
                  <a:pt x="255" y="411"/>
                </a:cubicBezTo>
                <a:cubicBezTo>
                  <a:pt x="284" y="394"/>
                  <a:pt x="284" y="394"/>
                  <a:pt x="284" y="394"/>
                </a:cubicBezTo>
                <a:cubicBezTo>
                  <a:pt x="290" y="390"/>
                  <a:pt x="293" y="391"/>
                  <a:pt x="296" y="397"/>
                </a:cubicBezTo>
                <a:lnTo>
                  <a:pt x="312" y="424"/>
                </a:lnTo>
                <a:close/>
                <a:moveTo>
                  <a:pt x="447" y="421"/>
                </a:moveTo>
                <a:cubicBezTo>
                  <a:pt x="447" y="430"/>
                  <a:pt x="440" y="437"/>
                  <a:pt x="431" y="437"/>
                </a:cubicBezTo>
                <a:cubicBezTo>
                  <a:pt x="358" y="437"/>
                  <a:pt x="358" y="437"/>
                  <a:pt x="358" y="437"/>
                </a:cubicBezTo>
                <a:cubicBezTo>
                  <a:pt x="349" y="437"/>
                  <a:pt x="342" y="430"/>
                  <a:pt x="342" y="421"/>
                </a:cubicBezTo>
                <a:cubicBezTo>
                  <a:pt x="342" y="413"/>
                  <a:pt x="349" y="406"/>
                  <a:pt x="358" y="406"/>
                </a:cubicBezTo>
                <a:cubicBezTo>
                  <a:pt x="431" y="406"/>
                  <a:pt x="431" y="406"/>
                  <a:pt x="431" y="406"/>
                </a:cubicBezTo>
                <a:cubicBezTo>
                  <a:pt x="440" y="406"/>
                  <a:pt x="447" y="413"/>
                  <a:pt x="447" y="421"/>
                </a:cubicBezTo>
                <a:close/>
                <a:moveTo>
                  <a:pt x="267" y="267"/>
                </a:moveTo>
                <a:cubicBezTo>
                  <a:pt x="153" y="333"/>
                  <a:pt x="153" y="333"/>
                  <a:pt x="153" y="333"/>
                </a:cubicBezTo>
                <a:cubicBezTo>
                  <a:pt x="140" y="341"/>
                  <a:pt x="124" y="336"/>
                  <a:pt x="117" y="322"/>
                </a:cubicBezTo>
                <a:cubicBezTo>
                  <a:pt x="6" y="89"/>
                  <a:pt x="6" y="89"/>
                  <a:pt x="6" y="89"/>
                </a:cubicBezTo>
                <a:cubicBezTo>
                  <a:pt x="0" y="75"/>
                  <a:pt x="3" y="59"/>
                  <a:pt x="16" y="51"/>
                </a:cubicBezTo>
                <a:cubicBezTo>
                  <a:pt x="92" y="7"/>
                  <a:pt x="92" y="7"/>
                  <a:pt x="92" y="7"/>
                </a:cubicBezTo>
                <a:cubicBezTo>
                  <a:pt x="105" y="0"/>
                  <a:pt x="121" y="5"/>
                  <a:pt x="129" y="18"/>
                </a:cubicBezTo>
                <a:cubicBezTo>
                  <a:pt x="276" y="230"/>
                  <a:pt x="276" y="230"/>
                  <a:pt x="276" y="230"/>
                </a:cubicBezTo>
                <a:cubicBezTo>
                  <a:pt x="284" y="243"/>
                  <a:pt x="280" y="260"/>
                  <a:pt x="267" y="267"/>
                </a:cubicBezTo>
                <a:close/>
                <a:moveTo>
                  <a:pt x="241" y="229"/>
                </a:moveTo>
                <a:cubicBezTo>
                  <a:pt x="109" y="38"/>
                  <a:pt x="109" y="38"/>
                  <a:pt x="109" y="38"/>
                </a:cubicBezTo>
                <a:cubicBezTo>
                  <a:pt x="106" y="33"/>
                  <a:pt x="101" y="32"/>
                  <a:pt x="97" y="35"/>
                </a:cubicBezTo>
                <a:cubicBezTo>
                  <a:pt x="93" y="38"/>
                  <a:pt x="92" y="44"/>
                  <a:pt x="95" y="48"/>
                </a:cubicBezTo>
                <a:cubicBezTo>
                  <a:pt x="227" y="239"/>
                  <a:pt x="227" y="239"/>
                  <a:pt x="227" y="239"/>
                </a:cubicBezTo>
                <a:cubicBezTo>
                  <a:pt x="228" y="242"/>
                  <a:pt x="231" y="243"/>
                  <a:pt x="234" y="243"/>
                </a:cubicBezTo>
                <a:cubicBezTo>
                  <a:pt x="236" y="243"/>
                  <a:pt x="237" y="243"/>
                  <a:pt x="239" y="242"/>
                </a:cubicBezTo>
                <a:cubicBezTo>
                  <a:pt x="243" y="239"/>
                  <a:pt x="244" y="233"/>
                  <a:pt x="241" y="229"/>
                </a:cubicBezTo>
                <a:close/>
              </a:path>
            </a:pathLst>
          </a:custGeom>
          <a:solidFill>
            <a:srgbClr val="D65980"/>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8" name="Freeform 34"/>
          <p:cNvSpPr>
            <a:spLocks noEditPoints="1"/>
          </p:cNvSpPr>
          <p:nvPr/>
        </p:nvSpPr>
        <p:spPr bwMode="auto">
          <a:xfrm>
            <a:off x="2714140" y="2709391"/>
            <a:ext cx="658121" cy="421972"/>
          </a:xfrm>
          <a:custGeom>
            <a:avLst/>
            <a:gdLst>
              <a:gd name="T0" fmla="*/ 631 w 632"/>
              <a:gd name="T1" fmla="*/ 150 h 405"/>
              <a:gd name="T2" fmla="*/ 623 w 632"/>
              <a:gd name="T3" fmla="*/ 142 h 405"/>
              <a:gd name="T4" fmla="*/ 14 w 632"/>
              <a:gd name="T5" fmla="*/ 1 h 405"/>
              <a:gd name="T6" fmla="*/ 3 w 632"/>
              <a:gd name="T7" fmla="*/ 6 h 405"/>
              <a:gd name="T8" fmla="*/ 4 w 632"/>
              <a:gd name="T9" fmla="*/ 19 h 405"/>
              <a:gd name="T10" fmla="*/ 325 w 632"/>
              <a:gd name="T11" fmla="*/ 401 h 405"/>
              <a:gd name="T12" fmla="*/ 333 w 632"/>
              <a:gd name="T13" fmla="*/ 405 h 405"/>
              <a:gd name="T14" fmla="*/ 340 w 632"/>
              <a:gd name="T15" fmla="*/ 402 h 405"/>
              <a:gd name="T16" fmla="*/ 627 w 632"/>
              <a:gd name="T17" fmla="*/ 161 h 405"/>
              <a:gd name="T18" fmla="*/ 631 w 632"/>
              <a:gd name="T19" fmla="*/ 150 h 405"/>
              <a:gd name="T20" fmla="*/ 335 w 632"/>
              <a:gd name="T21" fmla="*/ 378 h 405"/>
              <a:gd name="T22" fmla="*/ 303 w 632"/>
              <a:gd name="T23" fmla="*/ 341 h 405"/>
              <a:gd name="T24" fmla="*/ 324 w 632"/>
              <a:gd name="T25" fmla="*/ 323 h 405"/>
              <a:gd name="T26" fmla="*/ 325 w 632"/>
              <a:gd name="T27" fmla="*/ 311 h 405"/>
              <a:gd name="T28" fmla="*/ 312 w 632"/>
              <a:gd name="T29" fmla="*/ 310 h 405"/>
              <a:gd name="T30" fmla="*/ 292 w 632"/>
              <a:gd name="T31" fmla="*/ 327 h 405"/>
              <a:gd name="T32" fmla="*/ 258 w 632"/>
              <a:gd name="T33" fmla="*/ 287 h 405"/>
              <a:gd name="T34" fmla="*/ 269 w 632"/>
              <a:gd name="T35" fmla="*/ 277 h 405"/>
              <a:gd name="T36" fmla="*/ 270 w 632"/>
              <a:gd name="T37" fmla="*/ 265 h 405"/>
              <a:gd name="T38" fmla="*/ 258 w 632"/>
              <a:gd name="T39" fmla="*/ 264 h 405"/>
              <a:gd name="T40" fmla="*/ 247 w 632"/>
              <a:gd name="T41" fmla="*/ 274 h 405"/>
              <a:gd name="T42" fmla="*/ 212 w 632"/>
              <a:gd name="T43" fmla="*/ 233 h 405"/>
              <a:gd name="T44" fmla="*/ 233 w 632"/>
              <a:gd name="T45" fmla="*/ 215 h 405"/>
              <a:gd name="T46" fmla="*/ 234 w 632"/>
              <a:gd name="T47" fmla="*/ 204 h 405"/>
              <a:gd name="T48" fmla="*/ 223 w 632"/>
              <a:gd name="T49" fmla="*/ 203 h 405"/>
              <a:gd name="T50" fmla="*/ 202 w 632"/>
              <a:gd name="T51" fmla="*/ 221 h 405"/>
              <a:gd name="T52" fmla="*/ 167 w 632"/>
              <a:gd name="T53" fmla="*/ 180 h 405"/>
              <a:gd name="T54" fmla="*/ 179 w 632"/>
              <a:gd name="T55" fmla="*/ 170 h 405"/>
              <a:gd name="T56" fmla="*/ 180 w 632"/>
              <a:gd name="T57" fmla="*/ 158 h 405"/>
              <a:gd name="T58" fmla="*/ 168 w 632"/>
              <a:gd name="T59" fmla="*/ 157 h 405"/>
              <a:gd name="T60" fmla="*/ 156 w 632"/>
              <a:gd name="T61" fmla="*/ 166 h 405"/>
              <a:gd name="T62" fmla="*/ 122 w 632"/>
              <a:gd name="T63" fmla="*/ 125 h 405"/>
              <a:gd name="T64" fmla="*/ 142 w 632"/>
              <a:gd name="T65" fmla="*/ 108 h 405"/>
              <a:gd name="T66" fmla="*/ 143 w 632"/>
              <a:gd name="T67" fmla="*/ 97 h 405"/>
              <a:gd name="T68" fmla="*/ 132 w 632"/>
              <a:gd name="T69" fmla="*/ 96 h 405"/>
              <a:gd name="T70" fmla="*/ 112 w 632"/>
              <a:gd name="T71" fmla="*/ 113 h 405"/>
              <a:gd name="T72" fmla="*/ 42 w 632"/>
              <a:gd name="T73" fmla="*/ 30 h 405"/>
              <a:gd name="T74" fmla="*/ 596 w 632"/>
              <a:gd name="T75" fmla="*/ 158 h 405"/>
              <a:gd name="T76" fmla="*/ 335 w 632"/>
              <a:gd name="T77" fmla="*/ 378 h 405"/>
              <a:gd name="T78" fmla="*/ 339 w 632"/>
              <a:gd name="T79" fmla="*/ 276 h 405"/>
              <a:gd name="T80" fmla="*/ 348 w 632"/>
              <a:gd name="T81" fmla="*/ 280 h 405"/>
              <a:gd name="T82" fmla="*/ 355 w 632"/>
              <a:gd name="T83" fmla="*/ 277 h 405"/>
              <a:gd name="T84" fmla="*/ 450 w 632"/>
              <a:gd name="T85" fmla="*/ 197 h 405"/>
              <a:gd name="T86" fmla="*/ 453 w 632"/>
              <a:gd name="T87" fmla="*/ 186 h 405"/>
              <a:gd name="T88" fmla="*/ 445 w 632"/>
              <a:gd name="T89" fmla="*/ 178 h 405"/>
              <a:gd name="T90" fmla="*/ 251 w 632"/>
              <a:gd name="T91" fmla="*/ 141 h 405"/>
              <a:gd name="T92" fmla="*/ 240 w 632"/>
              <a:gd name="T93" fmla="*/ 146 h 405"/>
              <a:gd name="T94" fmla="*/ 241 w 632"/>
              <a:gd name="T95" fmla="*/ 158 h 405"/>
              <a:gd name="T96" fmla="*/ 339 w 632"/>
              <a:gd name="T97" fmla="*/ 276 h 405"/>
              <a:gd name="T98" fmla="*/ 418 w 632"/>
              <a:gd name="T99" fmla="*/ 195 h 405"/>
              <a:gd name="T100" fmla="*/ 349 w 632"/>
              <a:gd name="T101" fmla="*/ 253 h 405"/>
              <a:gd name="T102" fmla="*/ 278 w 632"/>
              <a:gd name="T103" fmla="*/ 168 h 405"/>
              <a:gd name="T104" fmla="*/ 418 w 632"/>
              <a:gd name="T105"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2" h="405">
                <a:moveTo>
                  <a:pt x="631" y="150"/>
                </a:moveTo>
                <a:cubicBezTo>
                  <a:pt x="630" y="146"/>
                  <a:pt x="627" y="142"/>
                  <a:pt x="623" y="142"/>
                </a:cubicBezTo>
                <a:cubicBezTo>
                  <a:pt x="14" y="1"/>
                  <a:pt x="14" y="1"/>
                  <a:pt x="14" y="1"/>
                </a:cubicBezTo>
                <a:cubicBezTo>
                  <a:pt x="10" y="0"/>
                  <a:pt x="5" y="2"/>
                  <a:pt x="3" y="6"/>
                </a:cubicBezTo>
                <a:cubicBezTo>
                  <a:pt x="0" y="10"/>
                  <a:pt x="1" y="16"/>
                  <a:pt x="4" y="19"/>
                </a:cubicBezTo>
                <a:cubicBezTo>
                  <a:pt x="325" y="401"/>
                  <a:pt x="325" y="401"/>
                  <a:pt x="325" y="401"/>
                </a:cubicBezTo>
                <a:cubicBezTo>
                  <a:pt x="327" y="403"/>
                  <a:pt x="330" y="405"/>
                  <a:pt x="333" y="405"/>
                </a:cubicBezTo>
                <a:cubicBezTo>
                  <a:pt x="336" y="405"/>
                  <a:pt x="338" y="404"/>
                  <a:pt x="340" y="402"/>
                </a:cubicBezTo>
                <a:cubicBezTo>
                  <a:pt x="627" y="161"/>
                  <a:pt x="627" y="161"/>
                  <a:pt x="627" y="161"/>
                </a:cubicBezTo>
                <a:cubicBezTo>
                  <a:pt x="630" y="158"/>
                  <a:pt x="632" y="154"/>
                  <a:pt x="631" y="150"/>
                </a:cubicBezTo>
                <a:close/>
                <a:moveTo>
                  <a:pt x="335" y="378"/>
                </a:moveTo>
                <a:cubicBezTo>
                  <a:pt x="303" y="341"/>
                  <a:pt x="303" y="341"/>
                  <a:pt x="303" y="341"/>
                </a:cubicBezTo>
                <a:cubicBezTo>
                  <a:pt x="324" y="323"/>
                  <a:pt x="324" y="323"/>
                  <a:pt x="324" y="323"/>
                </a:cubicBezTo>
                <a:cubicBezTo>
                  <a:pt x="327" y="320"/>
                  <a:pt x="328" y="315"/>
                  <a:pt x="325" y="311"/>
                </a:cubicBezTo>
                <a:cubicBezTo>
                  <a:pt x="322" y="307"/>
                  <a:pt x="316" y="307"/>
                  <a:pt x="312" y="310"/>
                </a:cubicBezTo>
                <a:cubicBezTo>
                  <a:pt x="292" y="327"/>
                  <a:pt x="292" y="327"/>
                  <a:pt x="292" y="327"/>
                </a:cubicBezTo>
                <a:cubicBezTo>
                  <a:pt x="258" y="287"/>
                  <a:pt x="258" y="287"/>
                  <a:pt x="258" y="287"/>
                </a:cubicBezTo>
                <a:cubicBezTo>
                  <a:pt x="269" y="277"/>
                  <a:pt x="269" y="277"/>
                  <a:pt x="269" y="277"/>
                </a:cubicBezTo>
                <a:cubicBezTo>
                  <a:pt x="273" y="274"/>
                  <a:pt x="273" y="269"/>
                  <a:pt x="270" y="265"/>
                </a:cubicBezTo>
                <a:cubicBezTo>
                  <a:pt x="267" y="261"/>
                  <a:pt x="262" y="261"/>
                  <a:pt x="258" y="264"/>
                </a:cubicBezTo>
                <a:cubicBezTo>
                  <a:pt x="247" y="274"/>
                  <a:pt x="247" y="274"/>
                  <a:pt x="247" y="274"/>
                </a:cubicBezTo>
                <a:cubicBezTo>
                  <a:pt x="212" y="233"/>
                  <a:pt x="212" y="233"/>
                  <a:pt x="212" y="233"/>
                </a:cubicBezTo>
                <a:cubicBezTo>
                  <a:pt x="233" y="215"/>
                  <a:pt x="233" y="215"/>
                  <a:pt x="233" y="215"/>
                </a:cubicBezTo>
                <a:cubicBezTo>
                  <a:pt x="236" y="212"/>
                  <a:pt x="236" y="207"/>
                  <a:pt x="234" y="204"/>
                </a:cubicBezTo>
                <a:cubicBezTo>
                  <a:pt x="231" y="201"/>
                  <a:pt x="226" y="200"/>
                  <a:pt x="223" y="203"/>
                </a:cubicBezTo>
                <a:cubicBezTo>
                  <a:pt x="202" y="221"/>
                  <a:pt x="202" y="221"/>
                  <a:pt x="202" y="221"/>
                </a:cubicBezTo>
                <a:cubicBezTo>
                  <a:pt x="167" y="180"/>
                  <a:pt x="167" y="180"/>
                  <a:pt x="167" y="180"/>
                </a:cubicBezTo>
                <a:cubicBezTo>
                  <a:pt x="179" y="170"/>
                  <a:pt x="179" y="170"/>
                  <a:pt x="179" y="170"/>
                </a:cubicBezTo>
                <a:cubicBezTo>
                  <a:pt x="183" y="167"/>
                  <a:pt x="183" y="161"/>
                  <a:pt x="180" y="158"/>
                </a:cubicBezTo>
                <a:cubicBezTo>
                  <a:pt x="177" y="154"/>
                  <a:pt x="171" y="154"/>
                  <a:pt x="168" y="157"/>
                </a:cubicBezTo>
                <a:cubicBezTo>
                  <a:pt x="156" y="166"/>
                  <a:pt x="156" y="166"/>
                  <a:pt x="156" y="166"/>
                </a:cubicBezTo>
                <a:cubicBezTo>
                  <a:pt x="122" y="125"/>
                  <a:pt x="122" y="125"/>
                  <a:pt x="122" y="125"/>
                </a:cubicBezTo>
                <a:cubicBezTo>
                  <a:pt x="142" y="108"/>
                  <a:pt x="142" y="108"/>
                  <a:pt x="142" y="108"/>
                </a:cubicBezTo>
                <a:cubicBezTo>
                  <a:pt x="146" y="105"/>
                  <a:pt x="146" y="100"/>
                  <a:pt x="143" y="97"/>
                </a:cubicBezTo>
                <a:cubicBezTo>
                  <a:pt x="141" y="94"/>
                  <a:pt x="136" y="93"/>
                  <a:pt x="132" y="96"/>
                </a:cubicBezTo>
                <a:cubicBezTo>
                  <a:pt x="112" y="113"/>
                  <a:pt x="112" y="113"/>
                  <a:pt x="112" y="113"/>
                </a:cubicBezTo>
                <a:cubicBezTo>
                  <a:pt x="42" y="30"/>
                  <a:pt x="42" y="30"/>
                  <a:pt x="42" y="30"/>
                </a:cubicBezTo>
                <a:cubicBezTo>
                  <a:pt x="596" y="158"/>
                  <a:pt x="596" y="158"/>
                  <a:pt x="596" y="158"/>
                </a:cubicBezTo>
                <a:lnTo>
                  <a:pt x="335" y="378"/>
                </a:lnTo>
                <a:close/>
                <a:moveTo>
                  <a:pt x="339" y="276"/>
                </a:moveTo>
                <a:cubicBezTo>
                  <a:pt x="342" y="278"/>
                  <a:pt x="345" y="280"/>
                  <a:pt x="348" y="280"/>
                </a:cubicBezTo>
                <a:cubicBezTo>
                  <a:pt x="350" y="280"/>
                  <a:pt x="353" y="279"/>
                  <a:pt x="355" y="277"/>
                </a:cubicBezTo>
                <a:cubicBezTo>
                  <a:pt x="450" y="197"/>
                  <a:pt x="450" y="197"/>
                  <a:pt x="450" y="197"/>
                </a:cubicBezTo>
                <a:cubicBezTo>
                  <a:pt x="453" y="195"/>
                  <a:pt x="454" y="190"/>
                  <a:pt x="453" y="186"/>
                </a:cubicBezTo>
                <a:cubicBezTo>
                  <a:pt x="452" y="182"/>
                  <a:pt x="449" y="179"/>
                  <a:pt x="445" y="178"/>
                </a:cubicBezTo>
                <a:cubicBezTo>
                  <a:pt x="251" y="141"/>
                  <a:pt x="251" y="141"/>
                  <a:pt x="251" y="141"/>
                </a:cubicBezTo>
                <a:cubicBezTo>
                  <a:pt x="247" y="140"/>
                  <a:pt x="242" y="142"/>
                  <a:pt x="240" y="146"/>
                </a:cubicBezTo>
                <a:cubicBezTo>
                  <a:pt x="237" y="150"/>
                  <a:pt x="238" y="155"/>
                  <a:pt x="241" y="158"/>
                </a:cubicBezTo>
                <a:lnTo>
                  <a:pt x="339" y="276"/>
                </a:lnTo>
                <a:close/>
                <a:moveTo>
                  <a:pt x="418" y="195"/>
                </a:moveTo>
                <a:cubicBezTo>
                  <a:pt x="349" y="253"/>
                  <a:pt x="349" y="253"/>
                  <a:pt x="349" y="253"/>
                </a:cubicBezTo>
                <a:cubicBezTo>
                  <a:pt x="278" y="168"/>
                  <a:pt x="278" y="168"/>
                  <a:pt x="278" y="168"/>
                </a:cubicBezTo>
                <a:lnTo>
                  <a:pt x="418" y="195"/>
                </a:lnTo>
                <a:close/>
              </a:path>
            </a:pathLst>
          </a:custGeom>
          <a:solidFill>
            <a:srgbClr val="D65980"/>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9" name="Rectangle 72"/>
          <p:cNvSpPr/>
          <p:nvPr/>
        </p:nvSpPr>
        <p:spPr>
          <a:xfrm>
            <a:off x="4262194" y="5503019"/>
            <a:ext cx="3667611" cy="698717"/>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rPr>
              <a:t>同时支持键鼠方式和语音控制方式</a:t>
            </a:r>
            <a:endParaRPr lang="en-US" altLang="zh-CN" sz="1400" dirty="0">
              <a:solidFill>
                <a:schemeClr val="tx1">
                  <a:lumMod val="75000"/>
                  <a:lumOff val="25000"/>
                </a:schemeClr>
              </a:solidFill>
            </a:endParaRPr>
          </a:p>
          <a:p>
            <a:pPr algn="ctr">
              <a:lnSpc>
                <a:spcPct val="150000"/>
              </a:lnSpc>
            </a:pPr>
            <a:r>
              <a:rPr lang="zh-CN" altLang="en-US" sz="1400" dirty="0">
                <a:solidFill>
                  <a:schemeClr val="tx1">
                    <a:lumMod val="75000"/>
                    <a:lumOff val="25000"/>
                  </a:schemeClr>
                </a:solidFill>
              </a:rPr>
              <a:t>进行游戏操作。</a:t>
            </a:r>
          </a:p>
        </p:txBody>
      </p:sp>
    </p:spTree>
    <p:extLst>
      <p:ext uri="{BB962C8B-B14F-4D97-AF65-F5344CB8AC3E}">
        <p14:creationId xmlns:p14="http://schemas.microsoft.com/office/powerpoint/2010/main" val="30962535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p:tgtEl>
                                          <p:spTgt spid="55"/>
                                        </p:tgtEl>
                                        <p:attrNameLst>
                                          <p:attrName>ppt_x</p:attrName>
                                        </p:attrNameLst>
                                      </p:cBhvr>
                                      <p:tavLst>
                                        <p:tav tm="0">
                                          <p:val>
                                            <p:strVal val="#ppt_x-#ppt_w*1.125000"/>
                                          </p:val>
                                        </p:tav>
                                        <p:tav tm="100000">
                                          <p:val>
                                            <p:strVal val="#ppt_x"/>
                                          </p:val>
                                        </p:tav>
                                      </p:tavLst>
                                    </p:anim>
                                    <p:animEffect transition="in" filter="wipe(right)">
                                      <p:cBhvr>
                                        <p:cTn id="13" dur="500"/>
                                        <p:tgtEl>
                                          <p:spTgt spid="5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p:tgtEl>
                                          <p:spTgt spid="59"/>
                                        </p:tgtEl>
                                        <p:attrNameLst>
                                          <p:attrName>ppt_x</p:attrName>
                                        </p:attrNameLst>
                                      </p:cBhvr>
                                      <p:tavLst>
                                        <p:tav tm="0">
                                          <p:val>
                                            <p:strVal val="#ppt_x-#ppt_w*1.125000"/>
                                          </p:val>
                                        </p:tav>
                                        <p:tav tm="100000">
                                          <p:val>
                                            <p:strVal val="#ppt_x"/>
                                          </p:val>
                                        </p:tav>
                                      </p:tavLst>
                                    </p:anim>
                                    <p:animEffect transition="in" filter="wipe(right)">
                                      <p:cBhvr>
                                        <p:cTn id="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1" name="文本框 10"/>
          <p:cNvSpPr txBox="1"/>
          <p:nvPr/>
        </p:nvSpPr>
        <p:spPr>
          <a:xfrm>
            <a:off x="5078656" y="2776240"/>
            <a:ext cx="2749471" cy="769441"/>
          </a:xfrm>
          <a:prstGeom prst="rect">
            <a:avLst/>
          </a:prstGeom>
          <a:noFill/>
        </p:spPr>
        <p:txBody>
          <a:bodyPr wrap="none" rtlCol="0">
            <a:spAutoFit/>
          </a:bodyPr>
          <a:lstStyle/>
          <a:p>
            <a:pPr algn="ctr">
              <a:defRPr/>
            </a:pPr>
            <a:r>
              <a:rPr lang="zh-CN" altLang="en-US" sz="4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需求分析</a:t>
            </a:r>
          </a:p>
        </p:txBody>
      </p:sp>
      <p:sp>
        <p:nvSpPr>
          <p:cNvPr id="12" name="文本框 11"/>
          <p:cNvSpPr txBox="1"/>
          <p:nvPr/>
        </p:nvSpPr>
        <p:spPr>
          <a:xfrm>
            <a:off x="5058325" y="3429000"/>
            <a:ext cx="2790123" cy="646331"/>
          </a:xfrm>
          <a:prstGeom prst="rect">
            <a:avLst/>
          </a:prstGeom>
          <a:noFill/>
        </p:spPr>
        <p:txBody>
          <a:bodyPr wrap="none" rtlCol="0">
            <a:spAutoFit/>
          </a:bodyPr>
          <a:lstStyle/>
          <a:p>
            <a:pPr algn="ctr"/>
            <a:r>
              <a:rPr lang="en-US" altLang="zh-CN" sz="1800" spc="230" dirty="0">
                <a:solidFill>
                  <a:schemeClr val="tx1">
                    <a:lumMod val="75000"/>
                    <a:lumOff val="25000"/>
                  </a:schemeClr>
                </a:solidFill>
                <a:ea typeface="方正兰亭超细黑简体" panose="02000000000000000000" pitchFamily="2" charset="-122"/>
              </a:rPr>
              <a:t>DEMAND ANALYSIS</a:t>
            </a:r>
          </a:p>
          <a:p>
            <a:pPr algn="ctr"/>
            <a:endParaRPr lang="en-US" altLang="zh-CN" dirty="0">
              <a:solidFill>
                <a:schemeClr val="tx1">
                  <a:lumMod val="75000"/>
                  <a:lumOff val="25000"/>
                </a:schemeClr>
              </a:solidFill>
              <a:ea typeface="方正兰亭超细黑简体" panose="02000000000000000000" pitchFamily="2" charset="-122"/>
            </a:endParaRPr>
          </a:p>
        </p:txBody>
      </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358261">
            <a:off x="4119832" y="2663174"/>
            <a:ext cx="742699" cy="995575"/>
          </a:xfrm>
          <a:prstGeom prst="rect">
            <a:avLst/>
          </a:prstGeom>
        </p:spPr>
      </p:pic>
      <p:sp>
        <p:nvSpPr>
          <p:cNvPr id="20" name="文本框 19"/>
          <p:cNvSpPr txBox="1"/>
          <p:nvPr/>
        </p:nvSpPr>
        <p:spPr>
          <a:xfrm>
            <a:off x="4219124" y="2940624"/>
            <a:ext cx="498855" cy="769441"/>
          </a:xfrm>
          <a:prstGeom prst="rect">
            <a:avLst/>
          </a:prstGeom>
          <a:noFill/>
          <a:ln>
            <a:noFill/>
          </a:ln>
        </p:spPr>
        <p:txBody>
          <a:bodyPr wrap="none" rtlCol="0">
            <a:spAutoFit/>
          </a:bodyPr>
          <a:lstStyle/>
          <a:p>
            <a:r>
              <a:rPr lang="en-US" altLang="zh-CN" sz="4400" dirty="0">
                <a:solidFill>
                  <a:schemeClr val="bg1">
                    <a:lumMod val="95000"/>
                  </a:schemeClr>
                </a:solidFill>
              </a:rPr>
              <a:t>2</a:t>
            </a:r>
            <a:endParaRPr lang="zh-CN" altLang="en-US" sz="4400" dirty="0">
              <a:solidFill>
                <a:schemeClr val="bg1">
                  <a:lumMod val="95000"/>
                </a:schemeClr>
              </a:solidFill>
            </a:endParaRPr>
          </a:p>
        </p:txBody>
      </p:sp>
    </p:spTree>
    <p:extLst>
      <p:ext uri="{BB962C8B-B14F-4D97-AF65-F5344CB8AC3E}">
        <p14:creationId xmlns:p14="http://schemas.microsoft.com/office/powerpoint/2010/main" val="7837432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2</a:t>
            </a:r>
            <a:endParaRPr lang="zh-CN" altLang="en-US" sz="4400" b="1" dirty="0">
              <a:solidFill>
                <a:schemeClr val="tx1">
                  <a:lumMod val="75000"/>
                  <a:lumOff val="25000"/>
                </a:schemeClr>
              </a:solidFill>
            </a:endParaRPr>
          </a:p>
        </p:txBody>
      </p:sp>
      <p:sp>
        <p:nvSpPr>
          <p:cNvPr id="4" name="文本框 3"/>
          <p:cNvSpPr txBox="1"/>
          <p:nvPr/>
        </p:nvSpPr>
        <p:spPr>
          <a:xfrm>
            <a:off x="1418095" y="781743"/>
            <a:ext cx="1518364" cy="400110"/>
          </a:xfrm>
          <a:prstGeom prst="rect">
            <a:avLst/>
          </a:prstGeom>
          <a:noFill/>
        </p:spPr>
        <p:txBody>
          <a:bodyPr wrap="none" rtlCol="0">
            <a:spAutoFit/>
          </a:bodyPr>
          <a:lstStyle/>
          <a:p>
            <a:pP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需求分析</a:t>
            </a:r>
          </a:p>
        </p:txBody>
      </p:sp>
      <p:sp>
        <p:nvSpPr>
          <p:cNvPr id="5" name="文本框 4"/>
          <p:cNvSpPr txBox="1"/>
          <p:nvPr/>
        </p:nvSpPr>
        <p:spPr>
          <a:xfrm>
            <a:off x="1407908" y="1092437"/>
            <a:ext cx="1399742" cy="246221"/>
          </a:xfrm>
          <a:prstGeom prst="rect">
            <a:avLst/>
          </a:prstGeom>
          <a:noFill/>
        </p:spPr>
        <p:txBody>
          <a:bodyPr wrap="none" rtlCol="0">
            <a:spAutoFit/>
          </a:bodyPr>
          <a:lstStyle/>
          <a:p>
            <a:r>
              <a:rPr lang="en-US" altLang="zh-CN" sz="1000" dirty="0">
                <a:solidFill>
                  <a:schemeClr val="tx1">
                    <a:lumMod val="75000"/>
                    <a:lumOff val="25000"/>
                  </a:schemeClr>
                </a:solidFill>
                <a:ea typeface="方正兰亭超细黑简体" panose="02000000000000000000" pitchFamily="2" charset="-122"/>
              </a:rPr>
              <a:t>DEMAND ANALYSIS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9" name="Oval 70"/>
          <p:cNvSpPr/>
          <p:nvPr/>
        </p:nvSpPr>
        <p:spPr>
          <a:xfrm>
            <a:off x="4610794" y="2474941"/>
            <a:ext cx="567771" cy="567771"/>
          </a:xfrm>
          <a:prstGeom prst="ellipse">
            <a:avLst/>
          </a:prstGeom>
          <a:solidFill>
            <a:srgbClr val="D65980"/>
          </a:solidFill>
          <a:ln w="3175" cap="flat" cmpd="sng" algn="ctr">
            <a:solidFill>
              <a:schemeClr val="bg1">
                <a:lumMod val="95000"/>
              </a:schemeClr>
            </a:solidFill>
            <a:prstDash val="solid"/>
            <a:miter lim="800000"/>
          </a:ln>
          <a:effectLst>
            <a:innerShdw blurRad="76200">
              <a:schemeClr val="tx1">
                <a:lumMod val="85000"/>
                <a:lumOff val="15000"/>
              </a:scheme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30" name="TextBox 71"/>
          <p:cNvSpPr txBox="1"/>
          <p:nvPr/>
        </p:nvSpPr>
        <p:spPr>
          <a:xfrm>
            <a:off x="4731012" y="2562886"/>
            <a:ext cx="32733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1</a:t>
            </a:r>
            <a:endParaRPr kumimoji="0" lang="en-GB" sz="2000" b="0" i="0" u="none" strike="noStrike" kern="0" cap="none" spc="0" normalizeH="0" baseline="0" noProof="0">
              <a:ln>
                <a:noFill/>
              </a:ln>
              <a:solidFill>
                <a:srgbClr val="FFFFFF"/>
              </a:solidFill>
              <a:effectLst/>
              <a:uLnTx/>
              <a:uFillTx/>
            </a:endParaRPr>
          </a:p>
        </p:txBody>
      </p:sp>
      <p:sp>
        <p:nvSpPr>
          <p:cNvPr id="31" name="Rectangle 72"/>
          <p:cNvSpPr/>
          <p:nvPr/>
        </p:nvSpPr>
        <p:spPr>
          <a:xfrm>
            <a:off x="5290737" y="2389494"/>
            <a:ext cx="4616064" cy="69871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将多个经典小游戏集成到一个游戏盒子中，便于用户闲暇时放松娱乐，且不会占用太多时间。</a:t>
            </a:r>
          </a:p>
        </p:txBody>
      </p:sp>
      <p:sp>
        <p:nvSpPr>
          <p:cNvPr id="33" name="Oval 74"/>
          <p:cNvSpPr/>
          <p:nvPr/>
        </p:nvSpPr>
        <p:spPr>
          <a:xfrm>
            <a:off x="4610794" y="3362750"/>
            <a:ext cx="567771" cy="567771"/>
          </a:xfrm>
          <a:prstGeom prst="ellipse">
            <a:avLst/>
          </a:prstGeom>
          <a:solidFill>
            <a:srgbClr val="D65980"/>
          </a:solidFill>
          <a:ln w="3175" cap="flat" cmpd="sng" algn="ctr">
            <a:solidFill>
              <a:schemeClr val="bg1">
                <a:lumMod val="95000"/>
              </a:schemeClr>
            </a:solidFill>
            <a:prstDash val="solid"/>
            <a:miter lim="800000"/>
          </a:ln>
          <a:effectLst>
            <a:innerShdw blurRad="76200">
              <a:schemeClr val="tx1">
                <a:lumMod val="85000"/>
                <a:lumOff val="15000"/>
              </a:scheme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34" name="TextBox 75"/>
          <p:cNvSpPr txBox="1"/>
          <p:nvPr/>
        </p:nvSpPr>
        <p:spPr>
          <a:xfrm>
            <a:off x="4731012" y="3450695"/>
            <a:ext cx="32733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2</a:t>
            </a:r>
            <a:endParaRPr kumimoji="0" lang="en-GB" sz="2000" b="0" i="0" u="none" strike="noStrike" kern="0" cap="none" spc="0" normalizeH="0" baseline="0" noProof="0">
              <a:ln>
                <a:noFill/>
              </a:ln>
              <a:solidFill>
                <a:srgbClr val="FFFFFF"/>
              </a:solidFill>
              <a:effectLst/>
              <a:uLnTx/>
              <a:uFillTx/>
            </a:endParaRPr>
          </a:p>
        </p:txBody>
      </p:sp>
      <p:sp>
        <p:nvSpPr>
          <p:cNvPr id="35" name="Rectangle 76"/>
          <p:cNvSpPr/>
          <p:nvPr/>
        </p:nvSpPr>
        <p:spPr>
          <a:xfrm>
            <a:off x="5290737" y="3269798"/>
            <a:ext cx="4624109" cy="102335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为不方便使用键鼠的用户提供一个语音控制的游戏盒子。支持用户使用标准普通话和预先指定的标准语音指令操作游戏。</a:t>
            </a:r>
          </a:p>
        </p:txBody>
      </p:sp>
      <p:sp>
        <p:nvSpPr>
          <p:cNvPr id="37" name="Oval 78"/>
          <p:cNvSpPr/>
          <p:nvPr/>
        </p:nvSpPr>
        <p:spPr>
          <a:xfrm>
            <a:off x="4610794" y="4250559"/>
            <a:ext cx="567771" cy="567771"/>
          </a:xfrm>
          <a:prstGeom prst="ellipse">
            <a:avLst/>
          </a:prstGeom>
          <a:solidFill>
            <a:srgbClr val="D65980"/>
          </a:solidFill>
          <a:ln w="3175" cap="flat" cmpd="sng" algn="ctr">
            <a:solidFill>
              <a:schemeClr val="bg1">
                <a:lumMod val="95000"/>
              </a:schemeClr>
            </a:solidFill>
            <a:prstDash val="solid"/>
            <a:miter lim="800000"/>
          </a:ln>
          <a:effectLst>
            <a:innerShdw blurRad="76200">
              <a:schemeClr val="tx1">
                <a:lumMod val="85000"/>
                <a:lumOff val="15000"/>
              </a:scheme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38" name="TextBox 79"/>
          <p:cNvSpPr txBox="1"/>
          <p:nvPr/>
        </p:nvSpPr>
        <p:spPr>
          <a:xfrm>
            <a:off x="4731012" y="4338504"/>
            <a:ext cx="32733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3</a:t>
            </a:r>
            <a:endParaRPr kumimoji="0" lang="en-GB" sz="2000" b="0" i="0" u="none" strike="noStrike" kern="0" cap="none" spc="0" normalizeH="0" baseline="0" noProof="0">
              <a:ln>
                <a:noFill/>
              </a:ln>
              <a:solidFill>
                <a:srgbClr val="FFFFFF"/>
              </a:solidFill>
              <a:effectLst/>
              <a:uLnTx/>
              <a:uFillTx/>
            </a:endParaRPr>
          </a:p>
        </p:txBody>
      </p:sp>
      <p:sp>
        <p:nvSpPr>
          <p:cNvPr id="39" name="Rectangle 80"/>
          <p:cNvSpPr/>
          <p:nvPr/>
        </p:nvSpPr>
        <p:spPr>
          <a:xfrm>
            <a:off x="5290737" y="4250559"/>
            <a:ext cx="4624109" cy="69871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在原有的鼠标控制基础上，增加了语音控制功能。也就是说，用户键鼠控制和语音控制可以兼容。</a:t>
            </a:r>
          </a:p>
        </p:txBody>
      </p:sp>
      <p:sp>
        <p:nvSpPr>
          <p:cNvPr id="41" name="Oval 82"/>
          <p:cNvSpPr/>
          <p:nvPr/>
        </p:nvSpPr>
        <p:spPr>
          <a:xfrm>
            <a:off x="4610794" y="5138369"/>
            <a:ext cx="567771" cy="567771"/>
          </a:xfrm>
          <a:prstGeom prst="ellipse">
            <a:avLst/>
          </a:prstGeom>
          <a:solidFill>
            <a:srgbClr val="D65980"/>
          </a:solidFill>
          <a:ln w="3175" cap="flat" cmpd="sng" algn="ctr">
            <a:solidFill>
              <a:schemeClr val="bg1">
                <a:lumMod val="95000"/>
              </a:schemeClr>
            </a:solidFill>
            <a:prstDash val="solid"/>
            <a:miter lim="800000"/>
          </a:ln>
          <a:effectLst>
            <a:innerShdw blurRad="76200">
              <a:schemeClr val="tx1">
                <a:lumMod val="85000"/>
                <a:lumOff val="15000"/>
              </a:scheme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42" name="TextBox 83"/>
          <p:cNvSpPr txBox="1"/>
          <p:nvPr/>
        </p:nvSpPr>
        <p:spPr>
          <a:xfrm>
            <a:off x="4731012" y="5226314"/>
            <a:ext cx="32733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4</a:t>
            </a:r>
            <a:endParaRPr kumimoji="0" lang="en-GB" sz="2000" b="0" i="0" u="none" strike="noStrike" kern="0" cap="none" spc="0" normalizeH="0" baseline="0" noProof="0" dirty="0">
              <a:ln>
                <a:noFill/>
              </a:ln>
              <a:solidFill>
                <a:srgbClr val="FFFFFF"/>
              </a:solidFill>
              <a:effectLst/>
              <a:uLnTx/>
              <a:uFillTx/>
            </a:endParaRPr>
          </a:p>
        </p:txBody>
      </p:sp>
      <p:sp>
        <p:nvSpPr>
          <p:cNvPr id="43" name="Rectangle 84"/>
          <p:cNvSpPr/>
          <p:nvPr/>
        </p:nvSpPr>
        <p:spPr>
          <a:xfrm>
            <a:off x="5290737" y="5030406"/>
            <a:ext cx="4624109" cy="70019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实现了将若干语音控制的游戏集成在一起，并可方便地扩展更多游戏。</a:t>
            </a:r>
          </a:p>
        </p:txBody>
      </p:sp>
      <p:sp>
        <p:nvSpPr>
          <p:cNvPr id="45" name="Hexagon 93"/>
          <p:cNvSpPr/>
          <p:nvPr/>
        </p:nvSpPr>
        <p:spPr>
          <a:xfrm rot="16200000">
            <a:off x="1374293" y="2597229"/>
            <a:ext cx="2149627" cy="2038440"/>
          </a:xfrm>
          <a:prstGeom prst="hexagon">
            <a:avLst/>
          </a:prstGeom>
          <a:solidFill>
            <a:srgbClr val="EEEEEE"/>
          </a:solidFill>
          <a:ln>
            <a:solidFill>
              <a:srgbClr val="D65980"/>
            </a:solidFill>
          </a:ln>
          <a:effectLst>
            <a:innerShdw blurRad="88900">
              <a:schemeClr val="tx1">
                <a:lumMod val="85000"/>
                <a:lumOff val="1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组合 209"/>
          <p:cNvGrpSpPr>
            <a:grpSpLocks/>
          </p:cNvGrpSpPr>
          <p:nvPr/>
        </p:nvGrpSpPr>
        <p:grpSpPr bwMode="auto">
          <a:xfrm>
            <a:off x="2013021" y="2875995"/>
            <a:ext cx="872170" cy="1480907"/>
            <a:chOff x="324355" y="832717"/>
            <a:chExt cx="627063" cy="1065213"/>
          </a:xfrm>
          <a:solidFill>
            <a:srgbClr val="D65980"/>
          </a:solidFill>
        </p:grpSpPr>
        <p:sp>
          <p:nvSpPr>
            <p:cNvPr id="47" name="Freeform 9"/>
            <p:cNvSpPr>
              <a:spLocks/>
            </p:cNvSpPr>
            <p:nvPr/>
          </p:nvSpPr>
          <p:spPr bwMode="auto">
            <a:xfrm>
              <a:off x="324785" y="1420270"/>
              <a:ext cx="625861" cy="478641"/>
            </a:xfrm>
            <a:custGeom>
              <a:avLst/>
              <a:gdLst>
                <a:gd name="T0" fmla="*/ 166 w 167"/>
                <a:gd name="T1" fmla="*/ 39 h 127"/>
                <a:gd name="T2" fmla="*/ 129 w 167"/>
                <a:gd name="T3" fmla="*/ 0 h 127"/>
                <a:gd name="T4" fmla="*/ 93 w 167"/>
                <a:gd name="T5" fmla="*/ 60 h 127"/>
                <a:gd name="T6" fmla="*/ 88 w 167"/>
                <a:gd name="T7" fmla="*/ 33 h 127"/>
                <a:gd name="T8" fmla="*/ 93 w 167"/>
                <a:gd name="T9" fmla="*/ 24 h 127"/>
                <a:gd name="T10" fmla="*/ 83 w 167"/>
                <a:gd name="T11" fmla="*/ 14 h 127"/>
                <a:gd name="T12" fmla="*/ 73 w 167"/>
                <a:gd name="T13" fmla="*/ 24 h 127"/>
                <a:gd name="T14" fmla="*/ 78 w 167"/>
                <a:gd name="T15" fmla="*/ 33 h 127"/>
                <a:gd name="T16" fmla="*/ 73 w 167"/>
                <a:gd name="T17" fmla="*/ 60 h 127"/>
                <a:gd name="T18" fmla="*/ 38 w 167"/>
                <a:gd name="T19" fmla="*/ 0 h 127"/>
                <a:gd name="T20" fmla="*/ 0 w 167"/>
                <a:gd name="T21" fmla="*/ 39 h 127"/>
                <a:gd name="T22" fmla="*/ 0 w 167"/>
                <a:gd name="T23" fmla="*/ 39 h 127"/>
                <a:gd name="T24" fmla="*/ 0 w 167"/>
                <a:gd name="T25" fmla="*/ 127 h 127"/>
                <a:gd name="T26" fmla="*/ 167 w 167"/>
                <a:gd name="T27" fmla="*/ 127 h 127"/>
                <a:gd name="T28" fmla="*/ 167 w 167"/>
                <a:gd name="T29" fmla="*/ 39 h 127"/>
                <a:gd name="T30" fmla="*/ 166 w 167"/>
                <a:gd name="T31" fmla="*/ 3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27">
                  <a:moveTo>
                    <a:pt x="166" y="39"/>
                  </a:moveTo>
                  <a:cubicBezTo>
                    <a:pt x="163" y="23"/>
                    <a:pt x="149" y="8"/>
                    <a:pt x="129" y="0"/>
                  </a:cubicBezTo>
                  <a:cubicBezTo>
                    <a:pt x="93" y="60"/>
                    <a:pt x="93" y="60"/>
                    <a:pt x="93" y="60"/>
                  </a:cubicBezTo>
                  <a:cubicBezTo>
                    <a:pt x="88" y="33"/>
                    <a:pt x="88" y="33"/>
                    <a:pt x="88" y="33"/>
                  </a:cubicBezTo>
                  <a:cubicBezTo>
                    <a:pt x="91" y="31"/>
                    <a:pt x="93" y="28"/>
                    <a:pt x="93" y="24"/>
                  </a:cubicBezTo>
                  <a:cubicBezTo>
                    <a:pt x="93" y="19"/>
                    <a:pt x="89" y="14"/>
                    <a:pt x="83" y="14"/>
                  </a:cubicBezTo>
                  <a:cubicBezTo>
                    <a:pt x="77" y="14"/>
                    <a:pt x="73" y="19"/>
                    <a:pt x="73" y="24"/>
                  </a:cubicBezTo>
                  <a:cubicBezTo>
                    <a:pt x="73" y="28"/>
                    <a:pt x="75" y="31"/>
                    <a:pt x="78" y="33"/>
                  </a:cubicBezTo>
                  <a:cubicBezTo>
                    <a:pt x="73" y="60"/>
                    <a:pt x="73" y="60"/>
                    <a:pt x="73" y="60"/>
                  </a:cubicBezTo>
                  <a:cubicBezTo>
                    <a:pt x="38" y="0"/>
                    <a:pt x="38" y="0"/>
                    <a:pt x="38" y="0"/>
                  </a:cubicBezTo>
                  <a:cubicBezTo>
                    <a:pt x="17" y="8"/>
                    <a:pt x="3" y="23"/>
                    <a:pt x="0" y="39"/>
                  </a:cubicBezTo>
                  <a:cubicBezTo>
                    <a:pt x="0" y="39"/>
                    <a:pt x="0" y="39"/>
                    <a:pt x="0" y="39"/>
                  </a:cubicBezTo>
                  <a:cubicBezTo>
                    <a:pt x="0" y="127"/>
                    <a:pt x="0" y="127"/>
                    <a:pt x="0" y="127"/>
                  </a:cubicBezTo>
                  <a:cubicBezTo>
                    <a:pt x="167" y="127"/>
                    <a:pt x="167" y="127"/>
                    <a:pt x="167" y="127"/>
                  </a:cubicBezTo>
                  <a:cubicBezTo>
                    <a:pt x="167" y="39"/>
                    <a:pt x="167" y="39"/>
                    <a:pt x="167" y="39"/>
                  </a:cubicBezTo>
                  <a:lnTo>
                    <a:pt x="166" y="39"/>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8" name="Freeform 10"/>
            <p:cNvSpPr>
              <a:spLocks noEditPoints="1"/>
            </p:cNvSpPr>
            <p:nvPr/>
          </p:nvSpPr>
          <p:spPr bwMode="auto">
            <a:xfrm>
              <a:off x="442135" y="881421"/>
              <a:ext cx="382136" cy="538849"/>
            </a:xfrm>
            <a:custGeom>
              <a:avLst/>
              <a:gdLst>
                <a:gd name="T0" fmla="*/ 0 w 102"/>
                <a:gd name="T1" fmla="*/ 87 h 143"/>
                <a:gd name="T2" fmla="*/ 10 w 102"/>
                <a:gd name="T3" fmla="*/ 101 h 143"/>
                <a:gd name="T4" fmla="*/ 51 w 102"/>
                <a:gd name="T5" fmla="*/ 143 h 143"/>
                <a:gd name="T6" fmla="*/ 91 w 102"/>
                <a:gd name="T7" fmla="*/ 101 h 143"/>
                <a:gd name="T8" fmla="*/ 92 w 102"/>
                <a:gd name="T9" fmla="*/ 101 h 143"/>
                <a:gd name="T10" fmla="*/ 102 w 102"/>
                <a:gd name="T11" fmla="*/ 87 h 143"/>
                <a:gd name="T12" fmla="*/ 94 w 102"/>
                <a:gd name="T13" fmla="*/ 75 h 143"/>
                <a:gd name="T14" fmla="*/ 95 w 102"/>
                <a:gd name="T15" fmla="*/ 42 h 143"/>
                <a:gd name="T16" fmla="*/ 97 w 102"/>
                <a:gd name="T17" fmla="*/ 42 h 143"/>
                <a:gd name="T18" fmla="*/ 97 w 102"/>
                <a:gd name="T19" fmla="*/ 0 h 143"/>
                <a:gd name="T20" fmla="*/ 3 w 102"/>
                <a:gd name="T21" fmla="*/ 0 h 143"/>
                <a:gd name="T22" fmla="*/ 3 w 102"/>
                <a:gd name="T23" fmla="*/ 42 h 143"/>
                <a:gd name="T24" fmla="*/ 4 w 102"/>
                <a:gd name="T25" fmla="*/ 42 h 143"/>
                <a:gd name="T26" fmla="*/ 6 w 102"/>
                <a:gd name="T27" fmla="*/ 76 h 143"/>
                <a:gd name="T28" fmla="*/ 6 w 102"/>
                <a:gd name="T29" fmla="*/ 76 h 143"/>
                <a:gd name="T30" fmla="*/ 0 w 102"/>
                <a:gd name="T31" fmla="*/ 87 h 143"/>
                <a:gd name="T32" fmla="*/ 11 w 102"/>
                <a:gd name="T33" fmla="*/ 77 h 143"/>
                <a:gd name="T34" fmla="*/ 11 w 102"/>
                <a:gd name="T35" fmla="*/ 77 h 143"/>
                <a:gd name="T36" fmla="*/ 12 w 102"/>
                <a:gd name="T37" fmla="*/ 77 h 143"/>
                <a:gd name="T38" fmla="*/ 12 w 102"/>
                <a:gd name="T39" fmla="*/ 74 h 143"/>
                <a:gd name="T40" fmla="*/ 15 w 102"/>
                <a:gd name="T41" fmla="*/ 57 h 143"/>
                <a:gd name="T42" fmla="*/ 19 w 102"/>
                <a:gd name="T43" fmla="*/ 52 h 143"/>
                <a:gd name="T44" fmla="*/ 61 w 102"/>
                <a:gd name="T45" fmla="*/ 42 h 143"/>
                <a:gd name="T46" fmla="*/ 78 w 102"/>
                <a:gd name="T47" fmla="*/ 42 h 143"/>
                <a:gd name="T48" fmla="*/ 88 w 102"/>
                <a:gd name="T49" fmla="*/ 78 h 143"/>
                <a:gd name="T50" fmla="*/ 88 w 102"/>
                <a:gd name="T51" fmla="*/ 78 h 143"/>
                <a:gd name="T52" fmla="*/ 91 w 102"/>
                <a:gd name="T53" fmla="*/ 77 h 143"/>
                <a:gd name="T54" fmla="*/ 92 w 102"/>
                <a:gd name="T55" fmla="*/ 77 h 143"/>
                <a:gd name="T56" fmla="*/ 97 w 102"/>
                <a:gd name="T57" fmla="*/ 80 h 143"/>
                <a:gd name="T58" fmla="*/ 99 w 102"/>
                <a:gd name="T59" fmla="*/ 87 h 143"/>
                <a:gd name="T60" fmla="*/ 97 w 102"/>
                <a:gd name="T61" fmla="*/ 95 h 143"/>
                <a:gd name="T62" fmla="*/ 92 w 102"/>
                <a:gd name="T63" fmla="*/ 98 h 143"/>
                <a:gd name="T64" fmla="*/ 91 w 102"/>
                <a:gd name="T65" fmla="*/ 98 h 143"/>
                <a:gd name="T66" fmla="*/ 89 w 102"/>
                <a:gd name="T67" fmla="*/ 98 h 143"/>
                <a:gd name="T68" fmla="*/ 88 w 102"/>
                <a:gd name="T69" fmla="*/ 100 h 143"/>
                <a:gd name="T70" fmla="*/ 75 w 102"/>
                <a:gd name="T71" fmla="*/ 129 h 143"/>
                <a:gd name="T72" fmla="*/ 64 w 102"/>
                <a:gd name="T73" fmla="*/ 137 h 143"/>
                <a:gd name="T74" fmla="*/ 51 w 102"/>
                <a:gd name="T75" fmla="*/ 140 h 143"/>
                <a:gd name="T76" fmla="*/ 38 w 102"/>
                <a:gd name="T77" fmla="*/ 137 h 143"/>
                <a:gd name="T78" fmla="*/ 26 w 102"/>
                <a:gd name="T79" fmla="*/ 129 h 143"/>
                <a:gd name="T80" fmla="*/ 13 w 102"/>
                <a:gd name="T81" fmla="*/ 100 h 143"/>
                <a:gd name="T82" fmla="*/ 13 w 102"/>
                <a:gd name="T83" fmla="*/ 98 h 143"/>
                <a:gd name="T84" fmla="*/ 10 w 102"/>
                <a:gd name="T85" fmla="*/ 98 h 143"/>
                <a:gd name="T86" fmla="*/ 3 w 102"/>
                <a:gd name="T87" fmla="*/ 87 h 143"/>
                <a:gd name="T88" fmla="*/ 6 w 102"/>
                <a:gd name="T89" fmla="*/ 80 h 143"/>
                <a:gd name="T90" fmla="*/ 11 w 102"/>
                <a:gd name="T91" fmla="*/ 7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43">
                  <a:moveTo>
                    <a:pt x="0" y="87"/>
                  </a:moveTo>
                  <a:cubicBezTo>
                    <a:pt x="0" y="95"/>
                    <a:pt x="5" y="100"/>
                    <a:pt x="10" y="101"/>
                  </a:cubicBezTo>
                  <a:cubicBezTo>
                    <a:pt x="14" y="125"/>
                    <a:pt x="31" y="143"/>
                    <a:pt x="51" y="143"/>
                  </a:cubicBezTo>
                  <a:cubicBezTo>
                    <a:pt x="71" y="143"/>
                    <a:pt x="87" y="125"/>
                    <a:pt x="91" y="101"/>
                  </a:cubicBezTo>
                  <a:cubicBezTo>
                    <a:pt x="92" y="101"/>
                    <a:pt x="92" y="101"/>
                    <a:pt x="92" y="101"/>
                  </a:cubicBezTo>
                  <a:cubicBezTo>
                    <a:pt x="98" y="101"/>
                    <a:pt x="102" y="95"/>
                    <a:pt x="102" y="87"/>
                  </a:cubicBezTo>
                  <a:cubicBezTo>
                    <a:pt x="102" y="81"/>
                    <a:pt x="99" y="76"/>
                    <a:pt x="94" y="75"/>
                  </a:cubicBezTo>
                  <a:cubicBezTo>
                    <a:pt x="94" y="75"/>
                    <a:pt x="99" y="57"/>
                    <a:pt x="95" y="42"/>
                  </a:cubicBezTo>
                  <a:cubicBezTo>
                    <a:pt x="97" y="42"/>
                    <a:pt x="97" y="42"/>
                    <a:pt x="97" y="42"/>
                  </a:cubicBezTo>
                  <a:cubicBezTo>
                    <a:pt x="97" y="0"/>
                    <a:pt x="97" y="0"/>
                    <a:pt x="97" y="0"/>
                  </a:cubicBezTo>
                  <a:cubicBezTo>
                    <a:pt x="3" y="0"/>
                    <a:pt x="3" y="0"/>
                    <a:pt x="3" y="0"/>
                  </a:cubicBezTo>
                  <a:cubicBezTo>
                    <a:pt x="3" y="42"/>
                    <a:pt x="3" y="42"/>
                    <a:pt x="3" y="42"/>
                  </a:cubicBezTo>
                  <a:cubicBezTo>
                    <a:pt x="4" y="42"/>
                    <a:pt x="4" y="42"/>
                    <a:pt x="4" y="42"/>
                  </a:cubicBezTo>
                  <a:cubicBezTo>
                    <a:pt x="0" y="58"/>
                    <a:pt x="6" y="76"/>
                    <a:pt x="6" y="76"/>
                  </a:cubicBezTo>
                  <a:cubicBezTo>
                    <a:pt x="6" y="76"/>
                    <a:pt x="6" y="76"/>
                    <a:pt x="6" y="76"/>
                  </a:cubicBezTo>
                  <a:cubicBezTo>
                    <a:pt x="3" y="78"/>
                    <a:pt x="0" y="82"/>
                    <a:pt x="0" y="87"/>
                  </a:cubicBezTo>
                  <a:close/>
                  <a:moveTo>
                    <a:pt x="11" y="77"/>
                  </a:moveTo>
                  <a:cubicBezTo>
                    <a:pt x="11" y="77"/>
                    <a:pt x="11" y="77"/>
                    <a:pt x="11" y="77"/>
                  </a:cubicBezTo>
                  <a:cubicBezTo>
                    <a:pt x="12" y="77"/>
                    <a:pt x="12" y="77"/>
                    <a:pt x="12" y="77"/>
                  </a:cubicBezTo>
                  <a:cubicBezTo>
                    <a:pt x="12" y="74"/>
                    <a:pt x="12" y="74"/>
                    <a:pt x="12" y="74"/>
                  </a:cubicBezTo>
                  <a:cubicBezTo>
                    <a:pt x="15" y="57"/>
                    <a:pt x="15" y="57"/>
                    <a:pt x="15" y="57"/>
                  </a:cubicBezTo>
                  <a:cubicBezTo>
                    <a:pt x="17" y="54"/>
                    <a:pt x="19" y="52"/>
                    <a:pt x="19" y="52"/>
                  </a:cubicBezTo>
                  <a:cubicBezTo>
                    <a:pt x="38" y="53"/>
                    <a:pt x="54" y="46"/>
                    <a:pt x="61" y="42"/>
                  </a:cubicBezTo>
                  <a:cubicBezTo>
                    <a:pt x="78" y="42"/>
                    <a:pt x="78" y="42"/>
                    <a:pt x="78" y="42"/>
                  </a:cubicBezTo>
                  <a:cubicBezTo>
                    <a:pt x="85" y="53"/>
                    <a:pt x="88" y="78"/>
                    <a:pt x="88" y="78"/>
                  </a:cubicBezTo>
                  <a:cubicBezTo>
                    <a:pt x="88" y="78"/>
                    <a:pt x="88" y="78"/>
                    <a:pt x="88" y="78"/>
                  </a:cubicBezTo>
                  <a:cubicBezTo>
                    <a:pt x="91" y="77"/>
                    <a:pt x="91" y="77"/>
                    <a:pt x="91" y="77"/>
                  </a:cubicBezTo>
                  <a:cubicBezTo>
                    <a:pt x="91" y="77"/>
                    <a:pt x="91" y="77"/>
                    <a:pt x="92" y="77"/>
                  </a:cubicBezTo>
                  <a:cubicBezTo>
                    <a:pt x="94" y="77"/>
                    <a:pt x="96" y="78"/>
                    <a:pt x="97" y="80"/>
                  </a:cubicBezTo>
                  <a:cubicBezTo>
                    <a:pt x="99" y="82"/>
                    <a:pt x="99" y="85"/>
                    <a:pt x="99" y="87"/>
                  </a:cubicBezTo>
                  <a:cubicBezTo>
                    <a:pt x="99" y="90"/>
                    <a:pt x="99" y="93"/>
                    <a:pt x="97" y="95"/>
                  </a:cubicBezTo>
                  <a:cubicBezTo>
                    <a:pt x="96" y="97"/>
                    <a:pt x="94" y="98"/>
                    <a:pt x="92" y="98"/>
                  </a:cubicBezTo>
                  <a:cubicBezTo>
                    <a:pt x="91" y="98"/>
                    <a:pt x="91" y="98"/>
                    <a:pt x="91" y="98"/>
                  </a:cubicBezTo>
                  <a:cubicBezTo>
                    <a:pt x="89" y="98"/>
                    <a:pt x="89" y="98"/>
                    <a:pt x="89" y="98"/>
                  </a:cubicBezTo>
                  <a:cubicBezTo>
                    <a:pt x="88" y="100"/>
                    <a:pt x="88" y="100"/>
                    <a:pt x="88" y="100"/>
                  </a:cubicBezTo>
                  <a:cubicBezTo>
                    <a:pt x="87" y="111"/>
                    <a:pt x="82" y="122"/>
                    <a:pt x="75" y="129"/>
                  </a:cubicBezTo>
                  <a:cubicBezTo>
                    <a:pt x="72" y="133"/>
                    <a:pt x="68" y="135"/>
                    <a:pt x="64" y="137"/>
                  </a:cubicBezTo>
                  <a:cubicBezTo>
                    <a:pt x="60" y="139"/>
                    <a:pt x="55" y="140"/>
                    <a:pt x="51" y="140"/>
                  </a:cubicBezTo>
                  <a:cubicBezTo>
                    <a:pt x="46" y="140"/>
                    <a:pt x="42" y="139"/>
                    <a:pt x="38" y="137"/>
                  </a:cubicBezTo>
                  <a:cubicBezTo>
                    <a:pt x="34" y="135"/>
                    <a:pt x="30" y="133"/>
                    <a:pt x="26" y="129"/>
                  </a:cubicBezTo>
                  <a:cubicBezTo>
                    <a:pt x="20" y="122"/>
                    <a:pt x="15" y="111"/>
                    <a:pt x="13" y="100"/>
                  </a:cubicBezTo>
                  <a:cubicBezTo>
                    <a:pt x="13" y="98"/>
                    <a:pt x="13" y="98"/>
                    <a:pt x="13" y="98"/>
                  </a:cubicBezTo>
                  <a:cubicBezTo>
                    <a:pt x="10" y="98"/>
                    <a:pt x="10" y="98"/>
                    <a:pt x="10" y="98"/>
                  </a:cubicBezTo>
                  <a:cubicBezTo>
                    <a:pt x="6" y="98"/>
                    <a:pt x="3" y="93"/>
                    <a:pt x="3" y="87"/>
                  </a:cubicBezTo>
                  <a:cubicBezTo>
                    <a:pt x="3" y="85"/>
                    <a:pt x="4" y="82"/>
                    <a:pt x="6" y="80"/>
                  </a:cubicBezTo>
                  <a:cubicBezTo>
                    <a:pt x="7" y="78"/>
                    <a:pt x="9" y="77"/>
                    <a:pt x="11" y="7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9" name="Freeform 11"/>
            <p:cNvSpPr>
              <a:spLocks noEditPoints="1"/>
            </p:cNvSpPr>
            <p:nvPr/>
          </p:nvSpPr>
          <p:spPr bwMode="auto">
            <a:xfrm>
              <a:off x="508332" y="1137299"/>
              <a:ext cx="246734" cy="87298"/>
            </a:xfrm>
            <a:custGeom>
              <a:avLst/>
              <a:gdLst>
                <a:gd name="T0" fmla="*/ 6 w 66"/>
                <a:gd name="T1" fmla="*/ 23 h 23"/>
                <a:gd name="T2" fmla="*/ 23 w 66"/>
                <a:gd name="T3" fmla="*/ 23 h 23"/>
                <a:gd name="T4" fmla="*/ 30 w 66"/>
                <a:gd name="T5" fmla="*/ 17 h 23"/>
                <a:gd name="T6" fmla="*/ 30 w 66"/>
                <a:gd name="T7" fmla="*/ 11 h 23"/>
                <a:gd name="T8" fmla="*/ 36 w 66"/>
                <a:gd name="T9" fmla="*/ 11 h 23"/>
                <a:gd name="T10" fmla="*/ 36 w 66"/>
                <a:gd name="T11" fmla="*/ 17 h 23"/>
                <a:gd name="T12" fmla="*/ 42 w 66"/>
                <a:gd name="T13" fmla="*/ 23 h 23"/>
                <a:gd name="T14" fmla="*/ 60 w 66"/>
                <a:gd name="T15" fmla="*/ 23 h 23"/>
                <a:gd name="T16" fmla="*/ 66 w 66"/>
                <a:gd name="T17" fmla="*/ 17 h 23"/>
                <a:gd name="T18" fmla="*/ 66 w 66"/>
                <a:gd name="T19" fmla="*/ 6 h 23"/>
                <a:gd name="T20" fmla="*/ 60 w 66"/>
                <a:gd name="T21" fmla="*/ 0 h 23"/>
                <a:gd name="T22" fmla="*/ 42 w 66"/>
                <a:gd name="T23" fmla="*/ 0 h 23"/>
                <a:gd name="T24" fmla="*/ 36 w 66"/>
                <a:gd name="T25" fmla="*/ 6 h 23"/>
                <a:gd name="T26" fmla="*/ 36 w 66"/>
                <a:gd name="T27" fmla="*/ 10 h 23"/>
                <a:gd name="T28" fmla="*/ 30 w 66"/>
                <a:gd name="T29" fmla="*/ 10 h 23"/>
                <a:gd name="T30" fmla="*/ 30 w 66"/>
                <a:gd name="T31" fmla="*/ 6 h 23"/>
                <a:gd name="T32" fmla="*/ 23 w 66"/>
                <a:gd name="T33" fmla="*/ 0 h 23"/>
                <a:gd name="T34" fmla="*/ 6 w 66"/>
                <a:gd name="T35" fmla="*/ 0 h 23"/>
                <a:gd name="T36" fmla="*/ 0 w 66"/>
                <a:gd name="T37" fmla="*/ 6 h 23"/>
                <a:gd name="T38" fmla="*/ 0 w 66"/>
                <a:gd name="T39" fmla="*/ 17 h 23"/>
                <a:gd name="T40" fmla="*/ 6 w 66"/>
                <a:gd name="T41" fmla="*/ 23 h 23"/>
                <a:gd name="T42" fmla="*/ 38 w 66"/>
                <a:gd name="T43" fmla="*/ 6 h 23"/>
                <a:gd name="T44" fmla="*/ 42 w 66"/>
                <a:gd name="T45" fmla="*/ 1 h 23"/>
                <a:gd name="T46" fmla="*/ 60 w 66"/>
                <a:gd name="T47" fmla="*/ 1 h 23"/>
                <a:gd name="T48" fmla="*/ 65 w 66"/>
                <a:gd name="T49" fmla="*/ 6 h 23"/>
                <a:gd name="T50" fmla="*/ 65 w 66"/>
                <a:gd name="T51" fmla="*/ 17 h 23"/>
                <a:gd name="T52" fmla="*/ 60 w 66"/>
                <a:gd name="T53" fmla="*/ 22 h 23"/>
                <a:gd name="T54" fmla="*/ 42 w 66"/>
                <a:gd name="T55" fmla="*/ 22 h 23"/>
                <a:gd name="T56" fmla="*/ 38 w 66"/>
                <a:gd name="T57" fmla="*/ 17 h 23"/>
                <a:gd name="T58" fmla="*/ 38 w 66"/>
                <a:gd name="T59" fmla="*/ 6 h 23"/>
                <a:gd name="T60" fmla="*/ 1 w 66"/>
                <a:gd name="T61" fmla="*/ 6 h 23"/>
                <a:gd name="T62" fmla="*/ 6 w 66"/>
                <a:gd name="T63" fmla="*/ 1 h 23"/>
                <a:gd name="T64" fmla="*/ 23 w 66"/>
                <a:gd name="T65" fmla="*/ 1 h 23"/>
                <a:gd name="T66" fmla="*/ 28 w 66"/>
                <a:gd name="T67" fmla="*/ 6 h 23"/>
                <a:gd name="T68" fmla="*/ 28 w 66"/>
                <a:gd name="T69" fmla="*/ 10 h 23"/>
                <a:gd name="T70" fmla="*/ 28 w 66"/>
                <a:gd name="T71" fmla="*/ 11 h 23"/>
                <a:gd name="T72" fmla="*/ 28 w 66"/>
                <a:gd name="T73" fmla="*/ 17 h 23"/>
                <a:gd name="T74" fmla="*/ 23 w 66"/>
                <a:gd name="T75" fmla="*/ 22 h 23"/>
                <a:gd name="T76" fmla="*/ 6 w 66"/>
                <a:gd name="T77" fmla="*/ 22 h 23"/>
                <a:gd name="T78" fmla="*/ 1 w 66"/>
                <a:gd name="T79" fmla="*/ 17 h 23"/>
                <a:gd name="T80" fmla="*/ 1 w 66"/>
                <a:gd name="T8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 h="23">
                  <a:moveTo>
                    <a:pt x="6" y="23"/>
                  </a:moveTo>
                  <a:cubicBezTo>
                    <a:pt x="23" y="23"/>
                    <a:pt x="23" y="23"/>
                    <a:pt x="23" y="23"/>
                  </a:cubicBezTo>
                  <a:cubicBezTo>
                    <a:pt x="27" y="23"/>
                    <a:pt x="30" y="20"/>
                    <a:pt x="30" y="17"/>
                  </a:cubicBezTo>
                  <a:cubicBezTo>
                    <a:pt x="30" y="11"/>
                    <a:pt x="30" y="11"/>
                    <a:pt x="30" y="11"/>
                  </a:cubicBezTo>
                  <a:cubicBezTo>
                    <a:pt x="36" y="11"/>
                    <a:pt x="36" y="11"/>
                    <a:pt x="36" y="11"/>
                  </a:cubicBezTo>
                  <a:cubicBezTo>
                    <a:pt x="36" y="17"/>
                    <a:pt x="36" y="17"/>
                    <a:pt x="36" y="17"/>
                  </a:cubicBezTo>
                  <a:cubicBezTo>
                    <a:pt x="36" y="20"/>
                    <a:pt x="39" y="23"/>
                    <a:pt x="42" y="23"/>
                  </a:cubicBezTo>
                  <a:cubicBezTo>
                    <a:pt x="60" y="23"/>
                    <a:pt x="60" y="23"/>
                    <a:pt x="60" y="23"/>
                  </a:cubicBezTo>
                  <a:cubicBezTo>
                    <a:pt x="63" y="23"/>
                    <a:pt x="66" y="20"/>
                    <a:pt x="66" y="17"/>
                  </a:cubicBezTo>
                  <a:cubicBezTo>
                    <a:pt x="66" y="6"/>
                    <a:pt x="66" y="6"/>
                    <a:pt x="66" y="6"/>
                  </a:cubicBezTo>
                  <a:cubicBezTo>
                    <a:pt x="66" y="2"/>
                    <a:pt x="63" y="0"/>
                    <a:pt x="60" y="0"/>
                  </a:cubicBezTo>
                  <a:cubicBezTo>
                    <a:pt x="42" y="0"/>
                    <a:pt x="42" y="0"/>
                    <a:pt x="42" y="0"/>
                  </a:cubicBezTo>
                  <a:cubicBezTo>
                    <a:pt x="39" y="0"/>
                    <a:pt x="36" y="2"/>
                    <a:pt x="36" y="6"/>
                  </a:cubicBezTo>
                  <a:cubicBezTo>
                    <a:pt x="36" y="10"/>
                    <a:pt x="36" y="10"/>
                    <a:pt x="36" y="10"/>
                  </a:cubicBezTo>
                  <a:cubicBezTo>
                    <a:pt x="30" y="10"/>
                    <a:pt x="30" y="10"/>
                    <a:pt x="30" y="10"/>
                  </a:cubicBezTo>
                  <a:cubicBezTo>
                    <a:pt x="30" y="6"/>
                    <a:pt x="30" y="6"/>
                    <a:pt x="30" y="6"/>
                  </a:cubicBezTo>
                  <a:cubicBezTo>
                    <a:pt x="30" y="2"/>
                    <a:pt x="27" y="0"/>
                    <a:pt x="23" y="0"/>
                  </a:cubicBezTo>
                  <a:cubicBezTo>
                    <a:pt x="6" y="0"/>
                    <a:pt x="6" y="0"/>
                    <a:pt x="6" y="0"/>
                  </a:cubicBezTo>
                  <a:cubicBezTo>
                    <a:pt x="2" y="0"/>
                    <a:pt x="0" y="2"/>
                    <a:pt x="0" y="6"/>
                  </a:cubicBezTo>
                  <a:cubicBezTo>
                    <a:pt x="0" y="17"/>
                    <a:pt x="0" y="17"/>
                    <a:pt x="0" y="17"/>
                  </a:cubicBezTo>
                  <a:cubicBezTo>
                    <a:pt x="0" y="20"/>
                    <a:pt x="2" y="23"/>
                    <a:pt x="6" y="23"/>
                  </a:cubicBezTo>
                  <a:close/>
                  <a:moveTo>
                    <a:pt x="38" y="6"/>
                  </a:moveTo>
                  <a:cubicBezTo>
                    <a:pt x="38" y="3"/>
                    <a:pt x="40" y="1"/>
                    <a:pt x="42" y="1"/>
                  </a:cubicBezTo>
                  <a:cubicBezTo>
                    <a:pt x="60" y="1"/>
                    <a:pt x="60" y="1"/>
                    <a:pt x="60" y="1"/>
                  </a:cubicBezTo>
                  <a:cubicBezTo>
                    <a:pt x="63" y="1"/>
                    <a:pt x="65" y="3"/>
                    <a:pt x="65" y="6"/>
                  </a:cubicBezTo>
                  <a:cubicBezTo>
                    <a:pt x="65" y="17"/>
                    <a:pt x="65" y="17"/>
                    <a:pt x="65" y="17"/>
                  </a:cubicBezTo>
                  <a:cubicBezTo>
                    <a:pt x="65" y="19"/>
                    <a:pt x="63" y="22"/>
                    <a:pt x="60" y="22"/>
                  </a:cubicBezTo>
                  <a:cubicBezTo>
                    <a:pt x="42" y="22"/>
                    <a:pt x="42" y="22"/>
                    <a:pt x="42" y="22"/>
                  </a:cubicBezTo>
                  <a:cubicBezTo>
                    <a:pt x="40" y="22"/>
                    <a:pt x="38" y="19"/>
                    <a:pt x="38" y="17"/>
                  </a:cubicBezTo>
                  <a:lnTo>
                    <a:pt x="38" y="6"/>
                  </a:lnTo>
                  <a:close/>
                  <a:moveTo>
                    <a:pt x="1" y="6"/>
                  </a:moveTo>
                  <a:cubicBezTo>
                    <a:pt x="1" y="3"/>
                    <a:pt x="3" y="1"/>
                    <a:pt x="6" y="1"/>
                  </a:cubicBezTo>
                  <a:cubicBezTo>
                    <a:pt x="23" y="1"/>
                    <a:pt x="23" y="1"/>
                    <a:pt x="23" y="1"/>
                  </a:cubicBezTo>
                  <a:cubicBezTo>
                    <a:pt x="26" y="1"/>
                    <a:pt x="28" y="3"/>
                    <a:pt x="28" y="6"/>
                  </a:cubicBezTo>
                  <a:cubicBezTo>
                    <a:pt x="28" y="10"/>
                    <a:pt x="28" y="10"/>
                    <a:pt x="28" y="10"/>
                  </a:cubicBezTo>
                  <a:cubicBezTo>
                    <a:pt x="28" y="11"/>
                    <a:pt x="28" y="11"/>
                    <a:pt x="28" y="11"/>
                  </a:cubicBezTo>
                  <a:cubicBezTo>
                    <a:pt x="28" y="17"/>
                    <a:pt x="28" y="17"/>
                    <a:pt x="28" y="17"/>
                  </a:cubicBezTo>
                  <a:cubicBezTo>
                    <a:pt x="28" y="19"/>
                    <a:pt x="26" y="22"/>
                    <a:pt x="23" y="22"/>
                  </a:cubicBezTo>
                  <a:cubicBezTo>
                    <a:pt x="6" y="22"/>
                    <a:pt x="6" y="22"/>
                    <a:pt x="6" y="22"/>
                  </a:cubicBezTo>
                  <a:cubicBezTo>
                    <a:pt x="3" y="22"/>
                    <a:pt x="1" y="19"/>
                    <a:pt x="1" y="17"/>
                  </a:cubicBezTo>
                  <a:lnTo>
                    <a:pt x="1" y="6"/>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0" name="Rectangle 12"/>
            <p:cNvSpPr>
              <a:spLocks noChangeArrowheads="1"/>
            </p:cNvSpPr>
            <p:nvPr/>
          </p:nvSpPr>
          <p:spPr bwMode="auto">
            <a:xfrm>
              <a:off x="406028" y="833256"/>
              <a:ext cx="457360" cy="36124"/>
            </a:xfrm>
            <a:prstGeom prst="rect">
              <a:avLst/>
            </a:pr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1" name="Freeform 13"/>
            <p:cNvSpPr>
              <a:spLocks/>
            </p:cNvSpPr>
            <p:nvPr/>
          </p:nvSpPr>
          <p:spPr bwMode="auto">
            <a:xfrm>
              <a:off x="812235" y="878411"/>
              <a:ext cx="48143" cy="180619"/>
            </a:xfrm>
            <a:custGeom>
              <a:avLst/>
              <a:gdLst>
                <a:gd name="T0" fmla="*/ 13 w 13"/>
                <a:gd name="T1" fmla="*/ 42 h 48"/>
                <a:gd name="T2" fmla="*/ 9 w 13"/>
                <a:gd name="T3" fmla="*/ 32 h 48"/>
                <a:gd name="T4" fmla="*/ 9 w 13"/>
                <a:gd name="T5" fmla="*/ 0 h 48"/>
                <a:gd name="T6" fmla="*/ 4 w 13"/>
                <a:gd name="T7" fmla="*/ 0 h 48"/>
                <a:gd name="T8" fmla="*/ 4 w 13"/>
                <a:gd name="T9" fmla="*/ 32 h 48"/>
                <a:gd name="T10" fmla="*/ 0 w 13"/>
                <a:gd name="T11" fmla="*/ 42 h 48"/>
                <a:gd name="T12" fmla="*/ 7 w 13"/>
                <a:gd name="T13" fmla="*/ 48 h 48"/>
                <a:gd name="T14" fmla="*/ 13 w 13"/>
                <a:gd name="T15" fmla="*/ 4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8">
                  <a:moveTo>
                    <a:pt x="13" y="42"/>
                  </a:moveTo>
                  <a:cubicBezTo>
                    <a:pt x="13" y="39"/>
                    <a:pt x="11" y="34"/>
                    <a:pt x="9" y="32"/>
                  </a:cubicBezTo>
                  <a:cubicBezTo>
                    <a:pt x="9" y="0"/>
                    <a:pt x="9" y="0"/>
                    <a:pt x="9" y="0"/>
                  </a:cubicBezTo>
                  <a:cubicBezTo>
                    <a:pt x="4" y="0"/>
                    <a:pt x="4" y="0"/>
                    <a:pt x="4" y="0"/>
                  </a:cubicBezTo>
                  <a:cubicBezTo>
                    <a:pt x="4" y="32"/>
                    <a:pt x="4" y="32"/>
                    <a:pt x="4" y="32"/>
                  </a:cubicBezTo>
                  <a:cubicBezTo>
                    <a:pt x="2" y="34"/>
                    <a:pt x="0" y="39"/>
                    <a:pt x="0" y="42"/>
                  </a:cubicBezTo>
                  <a:cubicBezTo>
                    <a:pt x="0" y="46"/>
                    <a:pt x="3" y="48"/>
                    <a:pt x="7" y="48"/>
                  </a:cubicBezTo>
                  <a:cubicBezTo>
                    <a:pt x="10" y="48"/>
                    <a:pt x="13" y="46"/>
                    <a:pt x="13" y="4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52" name="文本框 51"/>
          <p:cNvSpPr txBox="1"/>
          <p:nvPr/>
        </p:nvSpPr>
        <p:spPr>
          <a:xfrm>
            <a:off x="1695464" y="4894530"/>
            <a:ext cx="1569660" cy="461665"/>
          </a:xfrm>
          <a:prstGeom prst="rect">
            <a:avLst/>
          </a:prstGeom>
          <a:noFill/>
        </p:spPr>
        <p:txBody>
          <a:bodyPr wrap="none" rtlCol="0">
            <a:spAutoFit/>
          </a:bodyPr>
          <a:lstStyle/>
          <a:p>
            <a:pPr algn="ctr"/>
            <a:r>
              <a:rPr lang="zh-CN" altLang="en-US" sz="2400" b="1" spc="300" dirty="0">
                <a:solidFill>
                  <a:schemeClr val="tx1">
                    <a:lumMod val="75000"/>
                    <a:lumOff val="25000"/>
                  </a:schemeClr>
                </a:solidFill>
                <a:latin typeface="+mn-ea"/>
              </a:rPr>
              <a:t>项目需求</a:t>
            </a:r>
          </a:p>
        </p:txBody>
      </p:sp>
      <p:sp>
        <p:nvSpPr>
          <p:cNvPr id="53" name="文本框 52"/>
          <p:cNvSpPr txBox="1"/>
          <p:nvPr/>
        </p:nvSpPr>
        <p:spPr>
          <a:xfrm>
            <a:off x="1000819" y="5290168"/>
            <a:ext cx="2958952" cy="338554"/>
          </a:xfrm>
          <a:prstGeom prst="rect">
            <a:avLst/>
          </a:prstGeom>
          <a:noFill/>
        </p:spPr>
        <p:txBody>
          <a:bodyPr wrap="none" rtlCol="0">
            <a:spAutoFit/>
          </a:bodyPr>
          <a:lstStyle/>
          <a:p>
            <a:pPr algn="ctr"/>
            <a:r>
              <a:rPr lang="en-US" altLang="zh-CN" sz="1600" dirty="0">
                <a:solidFill>
                  <a:schemeClr val="tx1">
                    <a:lumMod val="75000"/>
                    <a:lumOff val="25000"/>
                  </a:schemeClr>
                </a:solidFill>
              </a:rPr>
              <a:t> PROJECT  REQUIREMENTS</a:t>
            </a:r>
          </a:p>
        </p:txBody>
      </p:sp>
    </p:spTree>
    <p:extLst>
      <p:ext uri="{BB962C8B-B14F-4D97-AF65-F5344CB8AC3E}">
        <p14:creationId xmlns:p14="http://schemas.microsoft.com/office/powerpoint/2010/main" val="21382086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p:tgtEl>
                                          <p:spTgt spid="35"/>
                                        </p:tgtEl>
                                        <p:attrNameLst>
                                          <p:attrName>ppt_x</p:attrName>
                                        </p:attrNameLst>
                                      </p:cBhvr>
                                      <p:tavLst>
                                        <p:tav tm="0">
                                          <p:val>
                                            <p:strVal val="#ppt_x-#ppt_w*1.125000"/>
                                          </p:val>
                                        </p:tav>
                                        <p:tav tm="100000">
                                          <p:val>
                                            <p:strVal val="#ppt_x"/>
                                          </p:val>
                                        </p:tav>
                                      </p:tavLst>
                                    </p:anim>
                                    <p:animEffect transition="in" filter="wipe(right)">
                                      <p:cBhvr>
                                        <p:cTn id="13" dur="500"/>
                                        <p:tgtEl>
                                          <p:spTgt spid="3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p:tgtEl>
                                          <p:spTgt spid="39"/>
                                        </p:tgtEl>
                                        <p:attrNameLst>
                                          <p:attrName>ppt_x</p:attrName>
                                        </p:attrNameLst>
                                      </p:cBhvr>
                                      <p:tavLst>
                                        <p:tav tm="0">
                                          <p:val>
                                            <p:strVal val="#ppt_x-#ppt_w*1.125000"/>
                                          </p:val>
                                        </p:tav>
                                        <p:tav tm="100000">
                                          <p:val>
                                            <p:strVal val="#ppt_x"/>
                                          </p:val>
                                        </p:tav>
                                      </p:tavLst>
                                    </p:anim>
                                    <p:animEffect transition="in" filter="wipe(right)">
                                      <p:cBhvr>
                                        <p:cTn id="18" dur="500"/>
                                        <p:tgtEl>
                                          <p:spTgt spid="39"/>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p:tgtEl>
                                          <p:spTgt spid="43"/>
                                        </p:tgtEl>
                                        <p:attrNameLst>
                                          <p:attrName>ppt_x</p:attrName>
                                        </p:attrNameLst>
                                      </p:cBhvr>
                                      <p:tavLst>
                                        <p:tav tm="0">
                                          <p:val>
                                            <p:strVal val="#ppt_x-#ppt_w*1.125000"/>
                                          </p:val>
                                        </p:tav>
                                        <p:tav tm="100000">
                                          <p:val>
                                            <p:strVal val="#ppt_x"/>
                                          </p:val>
                                        </p:tav>
                                      </p:tavLst>
                                    </p:anim>
                                    <p:animEffect transition="in" filter="wipe(right)">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9"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358261">
            <a:off x="4013152" y="2319236"/>
            <a:ext cx="742699" cy="995575"/>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0" name="文本框 9"/>
          <p:cNvSpPr txBox="1"/>
          <p:nvPr/>
        </p:nvSpPr>
        <p:spPr>
          <a:xfrm>
            <a:off x="4059588" y="2565523"/>
            <a:ext cx="498855" cy="769441"/>
          </a:xfrm>
          <a:prstGeom prst="rect">
            <a:avLst/>
          </a:prstGeom>
          <a:noFill/>
          <a:ln>
            <a:noFill/>
          </a:ln>
        </p:spPr>
        <p:txBody>
          <a:bodyPr wrap="none" rtlCol="0">
            <a:spAutoFit/>
          </a:bodyPr>
          <a:lstStyle/>
          <a:p>
            <a:r>
              <a:rPr lang="en-US" altLang="zh-CN" sz="4400" dirty="0">
                <a:solidFill>
                  <a:schemeClr val="bg1">
                    <a:lumMod val="95000"/>
                  </a:schemeClr>
                </a:solidFill>
              </a:rPr>
              <a:t>3</a:t>
            </a:r>
            <a:endParaRPr lang="zh-CN" altLang="en-US" sz="4400" dirty="0">
              <a:solidFill>
                <a:schemeClr val="bg1">
                  <a:lumMod val="95000"/>
                </a:schemeClr>
              </a:solidFill>
            </a:endParaRPr>
          </a:p>
        </p:txBody>
      </p:sp>
      <p:sp>
        <p:nvSpPr>
          <p:cNvPr id="11" name="文本框 10"/>
          <p:cNvSpPr txBox="1"/>
          <p:nvPr/>
        </p:nvSpPr>
        <p:spPr>
          <a:xfrm>
            <a:off x="4760045" y="2330647"/>
            <a:ext cx="2749471" cy="769441"/>
          </a:xfrm>
          <a:prstGeom prst="rect">
            <a:avLst/>
          </a:prstGeom>
          <a:noFill/>
        </p:spPr>
        <p:txBody>
          <a:bodyPr wrap="none" rtlCol="0">
            <a:spAutoFit/>
          </a:bodyPr>
          <a:lstStyle/>
          <a:p>
            <a:pPr algn="ctr">
              <a:defRPr/>
            </a:pPr>
            <a:r>
              <a:rPr lang="zh-CN" altLang="en-US" sz="4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设计方案</a:t>
            </a:r>
          </a:p>
        </p:txBody>
      </p:sp>
      <p:sp>
        <p:nvSpPr>
          <p:cNvPr id="12" name="文本框 11"/>
          <p:cNvSpPr txBox="1"/>
          <p:nvPr/>
        </p:nvSpPr>
        <p:spPr>
          <a:xfrm>
            <a:off x="4871569" y="3023352"/>
            <a:ext cx="2274982" cy="369332"/>
          </a:xfrm>
          <a:prstGeom prst="rect">
            <a:avLst/>
          </a:prstGeom>
          <a:noFill/>
        </p:spPr>
        <p:txBody>
          <a:bodyPr wrap="none" rtlCol="0">
            <a:spAutoFit/>
          </a:bodyPr>
          <a:lstStyle/>
          <a:p>
            <a:pPr algn="ctr"/>
            <a:r>
              <a:rPr lang="en-US" altLang="zh-CN" dirty="0">
                <a:solidFill>
                  <a:schemeClr val="tx1">
                    <a:lumMod val="75000"/>
                    <a:lumOff val="25000"/>
                  </a:schemeClr>
                </a:solidFill>
                <a:ea typeface="方正兰亭超细黑简体" panose="02000000000000000000" pitchFamily="2" charset="-122"/>
              </a:rPr>
              <a:t>DESIGN SCHEMES</a:t>
            </a:r>
          </a:p>
        </p:txBody>
      </p:sp>
    </p:spTree>
    <p:extLst>
      <p:ext uri="{BB962C8B-B14F-4D97-AF65-F5344CB8AC3E}">
        <p14:creationId xmlns:p14="http://schemas.microsoft.com/office/powerpoint/2010/main" val="9828865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a:t>
            </a:r>
            <a:endParaRPr lang="zh-CN" altLang="en-US" sz="4400" b="1" dirty="0">
              <a:solidFill>
                <a:schemeClr val="tx1">
                  <a:lumMod val="75000"/>
                  <a:lumOff val="25000"/>
                </a:schemeClr>
              </a:solidFill>
            </a:endParaRPr>
          </a:p>
        </p:txBody>
      </p:sp>
      <p:sp>
        <p:nvSpPr>
          <p:cNvPr id="4" name="文本框 3"/>
          <p:cNvSpPr txBox="1"/>
          <p:nvPr/>
        </p:nvSpPr>
        <p:spPr>
          <a:xfrm>
            <a:off x="1366234" y="81478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设计方案</a:t>
            </a:r>
          </a:p>
        </p:txBody>
      </p:sp>
      <p:sp>
        <p:nvSpPr>
          <p:cNvPr id="5" name="文本框 4"/>
          <p:cNvSpPr txBox="1"/>
          <p:nvPr/>
        </p:nvSpPr>
        <p:spPr>
          <a:xfrm>
            <a:off x="1615453" y="1119323"/>
            <a:ext cx="1116011" cy="215444"/>
          </a:xfrm>
          <a:prstGeom prst="rect">
            <a:avLst/>
          </a:prstGeom>
          <a:noFill/>
        </p:spPr>
        <p:txBody>
          <a:bodyPr wrap="none" rtlCol="0">
            <a:spAutoFit/>
          </a:bodyPr>
          <a:lstStyle/>
          <a:p>
            <a:pPr algn="ctr"/>
            <a:r>
              <a:rPr lang="en-US" altLang="zh-CN" sz="800" dirty="0">
                <a:solidFill>
                  <a:schemeClr val="tx1">
                    <a:lumMod val="75000"/>
                    <a:lumOff val="25000"/>
                  </a:schemeClr>
                </a:solidFill>
                <a:ea typeface="方正兰亭超细黑简体" panose="02000000000000000000" pitchFamily="2" charset="-122"/>
              </a:rPr>
              <a:t>DESIGN SCHEMES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17" name="文本框 16">
            <a:extLst>
              <a:ext uri="{FF2B5EF4-FFF2-40B4-BE49-F238E27FC236}">
                <a16:creationId xmlns:a16="http://schemas.microsoft.com/office/drawing/2014/main" id="{4D5D95E5-2EEE-405B-8B28-780ACFF0B1F4}"/>
              </a:ext>
            </a:extLst>
          </p:cNvPr>
          <p:cNvSpPr txBox="1"/>
          <p:nvPr/>
        </p:nvSpPr>
        <p:spPr>
          <a:xfrm>
            <a:off x="8641447" y="788734"/>
            <a:ext cx="2441694" cy="1446550"/>
          </a:xfrm>
          <a:prstGeom prst="rect">
            <a:avLst/>
          </a:prstGeom>
          <a:noFill/>
          <a:ln>
            <a:noFill/>
          </a:ln>
        </p:spPr>
        <p:txBody>
          <a:bodyPr wrap="none" rtlCol="0">
            <a:spAutoFit/>
          </a:bodyPr>
          <a:lstStyle/>
          <a:p>
            <a:r>
              <a:rPr lang="zh-CN" altLang="en-US" sz="4400" b="1" dirty="0">
                <a:solidFill>
                  <a:schemeClr val="tx1">
                    <a:lumMod val="75000"/>
                    <a:lumOff val="25000"/>
                  </a:schemeClr>
                </a:solidFill>
              </a:rPr>
              <a:t>程序总体</a:t>
            </a:r>
            <a:endParaRPr lang="en-US" altLang="zh-CN" sz="4400" b="1" dirty="0">
              <a:solidFill>
                <a:schemeClr val="tx1">
                  <a:lumMod val="75000"/>
                  <a:lumOff val="25000"/>
                </a:schemeClr>
              </a:solidFill>
            </a:endParaRPr>
          </a:p>
          <a:p>
            <a:r>
              <a:rPr lang="zh-CN" altLang="en-US" sz="4400" b="1" dirty="0">
                <a:solidFill>
                  <a:schemeClr val="tx1">
                    <a:lumMod val="75000"/>
                    <a:lumOff val="25000"/>
                  </a:schemeClr>
                </a:solidFill>
              </a:rPr>
              <a:t>流程结构</a:t>
            </a:r>
          </a:p>
        </p:txBody>
      </p:sp>
      <p:pic>
        <p:nvPicPr>
          <p:cNvPr id="6" name="图片 5">
            <a:extLst>
              <a:ext uri="{FF2B5EF4-FFF2-40B4-BE49-F238E27FC236}">
                <a16:creationId xmlns:a16="http://schemas.microsoft.com/office/drawing/2014/main" id="{18180643-5F39-48DF-8ADF-7A642DD56C45}"/>
              </a:ext>
            </a:extLst>
          </p:cNvPr>
          <p:cNvPicPr>
            <a:picLocks noChangeAspect="1"/>
          </p:cNvPicPr>
          <p:nvPr/>
        </p:nvPicPr>
        <p:blipFill>
          <a:blip r:embed="rId7"/>
          <a:stretch>
            <a:fillRect/>
          </a:stretch>
        </p:blipFill>
        <p:spPr>
          <a:xfrm>
            <a:off x="1133080" y="2740031"/>
            <a:ext cx="8459964" cy="3082700"/>
          </a:xfrm>
          <a:prstGeom prst="rect">
            <a:avLst/>
          </a:prstGeom>
        </p:spPr>
      </p:pic>
    </p:spTree>
    <p:extLst>
      <p:ext uri="{BB962C8B-B14F-4D97-AF65-F5344CB8AC3E}">
        <p14:creationId xmlns:p14="http://schemas.microsoft.com/office/powerpoint/2010/main" val="22222635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a:t>
            </a:r>
            <a:endParaRPr lang="zh-CN" altLang="en-US" sz="4400" b="1" dirty="0">
              <a:solidFill>
                <a:schemeClr val="tx1">
                  <a:lumMod val="75000"/>
                  <a:lumOff val="25000"/>
                </a:schemeClr>
              </a:solidFill>
            </a:endParaRPr>
          </a:p>
        </p:txBody>
      </p:sp>
      <p:sp>
        <p:nvSpPr>
          <p:cNvPr id="4" name="文本框 3"/>
          <p:cNvSpPr txBox="1"/>
          <p:nvPr/>
        </p:nvSpPr>
        <p:spPr>
          <a:xfrm>
            <a:off x="1366234" y="81478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设计方案</a:t>
            </a:r>
          </a:p>
        </p:txBody>
      </p:sp>
      <p:sp>
        <p:nvSpPr>
          <p:cNvPr id="5" name="文本框 4"/>
          <p:cNvSpPr txBox="1"/>
          <p:nvPr/>
        </p:nvSpPr>
        <p:spPr>
          <a:xfrm>
            <a:off x="1615453" y="1119323"/>
            <a:ext cx="1116011" cy="215444"/>
          </a:xfrm>
          <a:prstGeom prst="rect">
            <a:avLst/>
          </a:prstGeom>
          <a:noFill/>
        </p:spPr>
        <p:txBody>
          <a:bodyPr wrap="none" rtlCol="0">
            <a:spAutoFit/>
          </a:bodyPr>
          <a:lstStyle/>
          <a:p>
            <a:pPr algn="ctr"/>
            <a:r>
              <a:rPr lang="en-US" altLang="zh-CN" sz="800" dirty="0">
                <a:solidFill>
                  <a:schemeClr val="tx1">
                    <a:lumMod val="75000"/>
                    <a:lumOff val="25000"/>
                  </a:schemeClr>
                </a:solidFill>
                <a:ea typeface="方正兰亭超细黑简体" panose="02000000000000000000" pitchFamily="2" charset="-122"/>
              </a:rPr>
              <a:t>DESIGN SCHEMES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16" name="任意多边形 15"/>
          <p:cNvSpPr/>
          <p:nvPr/>
        </p:nvSpPr>
        <p:spPr>
          <a:xfrm flipH="1" flipV="1">
            <a:off x="3932984" y="4485699"/>
            <a:ext cx="671737" cy="520072"/>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18" name="任意多边形 17"/>
          <p:cNvSpPr/>
          <p:nvPr/>
        </p:nvSpPr>
        <p:spPr>
          <a:xfrm>
            <a:off x="3597291" y="2386262"/>
            <a:ext cx="2043307" cy="1400757"/>
          </a:xfrm>
          <a:custGeom>
            <a:avLst/>
            <a:gdLst>
              <a:gd name="connsiteX0" fmla="*/ 492296 w 2336641"/>
              <a:gd name="connsiteY0" fmla="*/ 0 h 1601848"/>
              <a:gd name="connsiteX1" fmla="*/ 1657485 w 2336641"/>
              <a:gd name="connsiteY1" fmla="*/ 0 h 1601848"/>
              <a:gd name="connsiteX2" fmla="*/ 1844345 w 2336641"/>
              <a:gd name="connsiteY2" fmla="*/ 0 h 1601848"/>
              <a:gd name="connsiteX3" fmla="*/ 2336641 w 2336641"/>
              <a:gd name="connsiteY3" fmla="*/ 0 h 1601848"/>
              <a:gd name="connsiteX4" fmla="*/ 2336641 w 2336641"/>
              <a:gd name="connsiteY4" fmla="*/ 340586 h 1601848"/>
              <a:gd name="connsiteX5" fmla="*/ 2336641 w 2336641"/>
              <a:gd name="connsiteY5" fmla="*/ 413428 h 1601848"/>
              <a:gd name="connsiteX6" fmla="*/ 2336641 w 2336641"/>
              <a:gd name="connsiteY6" fmla="*/ 492296 h 1601848"/>
              <a:gd name="connsiteX7" fmla="*/ 2336641 w 2336641"/>
              <a:gd name="connsiteY7" fmla="*/ 557721 h 1601848"/>
              <a:gd name="connsiteX8" fmla="*/ 2336641 w 2336641"/>
              <a:gd name="connsiteY8" fmla="*/ 1109552 h 1601848"/>
              <a:gd name="connsiteX9" fmla="*/ 1844345 w 2336641"/>
              <a:gd name="connsiteY9" fmla="*/ 1601848 h 1601848"/>
              <a:gd name="connsiteX10" fmla="*/ 679157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312171 h 1601848"/>
              <a:gd name="connsiteX14" fmla="*/ 0 w 2336641"/>
              <a:gd name="connsiteY14" fmla="*/ 1188420 h 1601848"/>
              <a:gd name="connsiteX15" fmla="*/ 0 w 2336641"/>
              <a:gd name="connsiteY15" fmla="*/ 1109552 h 1601848"/>
              <a:gd name="connsiteX16" fmla="*/ 0 w 2336641"/>
              <a:gd name="connsiteY16" fmla="*/ 1045713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5" y="0"/>
                </a:lnTo>
                <a:lnTo>
                  <a:pt x="1844345" y="0"/>
                </a:lnTo>
                <a:lnTo>
                  <a:pt x="2336641" y="0"/>
                </a:lnTo>
                <a:lnTo>
                  <a:pt x="2336641" y="340586"/>
                </a:lnTo>
                <a:lnTo>
                  <a:pt x="2336641" y="413428"/>
                </a:lnTo>
                <a:lnTo>
                  <a:pt x="2336641" y="492296"/>
                </a:lnTo>
                <a:lnTo>
                  <a:pt x="2336641" y="557721"/>
                </a:lnTo>
                <a:lnTo>
                  <a:pt x="2336641" y="1109552"/>
                </a:lnTo>
                <a:cubicBezTo>
                  <a:pt x="2336641" y="1381439"/>
                  <a:pt x="2116232" y="1601848"/>
                  <a:pt x="1844345" y="1601848"/>
                </a:cubicBezTo>
                <a:lnTo>
                  <a:pt x="679157" y="1601848"/>
                </a:lnTo>
                <a:lnTo>
                  <a:pt x="492296" y="1601848"/>
                </a:lnTo>
                <a:lnTo>
                  <a:pt x="0" y="1601848"/>
                </a:lnTo>
                <a:lnTo>
                  <a:pt x="0" y="1312171"/>
                </a:lnTo>
                <a:lnTo>
                  <a:pt x="0" y="1188420"/>
                </a:lnTo>
                <a:lnTo>
                  <a:pt x="0" y="1109552"/>
                </a:lnTo>
                <a:lnTo>
                  <a:pt x="0" y="1045713"/>
                </a:lnTo>
                <a:lnTo>
                  <a:pt x="0" y="492296"/>
                </a:lnTo>
                <a:cubicBezTo>
                  <a:pt x="0" y="220409"/>
                  <a:pt x="220409" y="0"/>
                  <a:pt x="492296" y="0"/>
                </a:cubicBezTo>
                <a:close/>
              </a:path>
            </a:pathLst>
          </a:custGeom>
          <a:solidFill>
            <a:srgbClr val="01A68B"/>
          </a:solidFill>
          <a:ln>
            <a:solidFill>
              <a:schemeClr val="bg1">
                <a:lumMod val="95000"/>
              </a:schemeClr>
            </a:solidFill>
          </a:ln>
          <a:effectLst>
            <a:innerShdw blurRad="88900">
              <a:schemeClr val="tx1">
                <a:lumMod val="75000"/>
                <a:lumOff val="2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23" name="任意多边形 22"/>
          <p:cNvSpPr/>
          <p:nvPr/>
        </p:nvSpPr>
        <p:spPr>
          <a:xfrm>
            <a:off x="3597291" y="3985640"/>
            <a:ext cx="2043307" cy="1400757"/>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953072 h 1601848"/>
              <a:gd name="connsiteX6" fmla="*/ 2336641 w 2336641"/>
              <a:gd name="connsiteY6" fmla="*/ 1109552 h 1601848"/>
              <a:gd name="connsiteX7" fmla="*/ 2336641 w 2336641"/>
              <a:gd name="connsiteY7" fmla="*/ 1188420 h 1601848"/>
              <a:gd name="connsiteX8" fmla="*/ 2336641 w 2336641"/>
              <a:gd name="connsiteY8" fmla="*/ 1372172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614097 h 1601848"/>
              <a:gd name="connsiteX15" fmla="*/ 0 w 2336641"/>
              <a:gd name="connsiteY15" fmla="*/ 492296 h 1601848"/>
              <a:gd name="connsiteX16" fmla="*/ 0 w 2336641"/>
              <a:gd name="connsiteY16" fmla="*/ 413428 h 1601848"/>
              <a:gd name="connsiteX17" fmla="*/ 0 w 2336641"/>
              <a:gd name="connsiteY17" fmla="*/ 347639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3" y="0"/>
                  <a:pt x="2336641" y="220409"/>
                  <a:pt x="2336641" y="492296"/>
                </a:cubicBezTo>
                <a:lnTo>
                  <a:pt x="2336641" y="953072"/>
                </a:lnTo>
                <a:lnTo>
                  <a:pt x="2336641" y="1109552"/>
                </a:lnTo>
                <a:lnTo>
                  <a:pt x="2336641" y="1188420"/>
                </a:lnTo>
                <a:lnTo>
                  <a:pt x="2336641" y="1372172"/>
                </a:lnTo>
                <a:lnTo>
                  <a:pt x="2336641" y="1601848"/>
                </a:lnTo>
                <a:lnTo>
                  <a:pt x="1844345" y="1601848"/>
                </a:lnTo>
                <a:lnTo>
                  <a:pt x="1657484" y="1601848"/>
                </a:lnTo>
                <a:lnTo>
                  <a:pt x="492296" y="1601848"/>
                </a:lnTo>
                <a:cubicBezTo>
                  <a:pt x="220409" y="1601848"/>
                  <a:pt x="0" y="1381440"/>
                  <a:pt x="0" y="1109552"/>
                </a:cubicBezTo>
                <a:lnTo>
                  <a:pt x="0" y="614097"/>
                </a:lnTo>
                <a:lnTo>
                  <a:pt x="0" y="492296"/>
                </a:lnTo>
                <a:lnTo>
                  <a:pt x="0" y="413428"/>
                </a:lnTo>
                <a:lnTo>
                  <a:pt x="0" y="347639"/>
                </a:lnTo>
                <a:close/>
              </a:path>
            </a:pathLst>
          </a:custGeom>
          <a:solidFill>
            <a:srgbClr val="34B9C8"/>
          </a:solidFill>
          <a:ln>
            <a:solidFill>
              <a:schemeClr val="bg1">
                <a:lumMod val="95000"/>
              </a:schemeClr>
            </a:solidFill>
          </a:ln>
          <a:effectLst>
            <a:innerShdw blurRad="88900">
              <a:schemeClr val="tx1">
                <a:lumMod val="75000"/>
                <a:lumOff val="2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24" name="任意多边形 23"/>
          <p:cNvSpPr/>
          <p:nvPr/>
        </p:nvSpPr>
        <p:spPr>
          <a:xfrm>
            <a:off x="5896632" y="2386263"/>
            <a:ext cx="2043307" cy="1400757"/>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1004404 h 1601848"/>
              <a:gd name="connsiteX6" fmla="*/ 2336641 w 2336641"/>
              <a:gd name="connsiteY6" fmla="*/ 1109552 h 1601848"/>
              <a:gd name="connsiteX7" fmla="*/ 2336641 w 2336641"/>
              <a:gd name="connsiteY7" fmla="*/ 1188420 h 1601848"/>
              <a:gd name="connsiteX8" fmla="*/ 2336641 w 2336641"/>
              <a:gd name="connsiteY8" fmla="*/ 1423504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588548 h 1601848"/>
              <a:gd name="connsiteX15" fmla="*/ 0 w 2336641"/>
              <a:gd name="connsiteY15" fmla="*/ 492296 h 1601848"/>
              <a:gd name="connsiteX16" fmla="*/ 0 w 2336641"/>
              <a:gd name="connsiteY16" fmla="*/ 413428 h 1601848"/>
              <a:gd name="connsiteX17" fmla="*/ 0 w 2336641"/>
              <a:gd name="connsiteY17" fmla="*/ 371414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2" y="0"/>
                  <a:pt x="2336641" y="220409"/>
                  <a:pt x="2336641" y="492296"/>
                </a:cubicBezTo>
                <a:lnTo>
                  <a:pt x="2336641" y="1004404"/>
                </a:lnTo>
                <a:lnTo>
                  <a:pt x="2336641" y="1109552"/>
                </a:lnTo>
                <a:lnTo>
                  <a:pt x="2336641" y="1188420"/>
                </a:lnTo>
                <a:lnTo>
                  <a:pt x="2336641" y="1423504"/>
                </a:lnTo>
                <a:lnTo>
                  <a:pt x="2336641" y="1601848"/>
                </a:lnTo>
                <a:lnTo>
                  <a:pt x="1844345" y="1601848"/>
                </a:lnTo>
                <a:lnTo>
                  <a:pt x="1657484" y="1601848"/>
                </a:lnTo>
                <a:lnTo>
                  <a:pt x="492296" y="1601848"/>
                </a:lnTo>
                <a:cubicBezTo>
                  <a:pt x="220408" y="1601848"/>
                  <a:pt x="0" y="1381439"/>
                  <a:pt x="0" y="1109552"/>
                </a:cubicBezTo>
                <a:lnTo>
                  <a:pt x="0" y="588548"/>
                </a:lnTo>
                <a:lnTo>
                  <a:pt x="0" y="492296"/>
                </a:lnTo>
                <a:lnTo>
                  <a:pt x="0" y="413428"/>
                </a:lnTo>
                <a:lnTo>
                  <a:pt x="0" y="371414"/>
                </a:lnTo>
                <a:close/>
              </a:path>
            </a:pathLst>
          </a:custGeom>
          <a:solidFill>
            <a:srgbClr val="6EC4B4"/>
          </a:solidFill>
          <a:ln>
            <a:solidFill>
              <a:schemeClr val="bg1">
                <a:lumMod val="95000"/>
              </a:schemeClr>
            </a:solidFill>
          </a:ln>
          <a:effectLst>
            <a:innerShdw blurRad="88900">
              <a:schemeClr val="tx1">
                <a:lumMod val="75000"/>
                <a:lumOff val="2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25" name="任意多边形 24"/>
          <p:cNvSpPr/>
          <p:nvPr/>
        </p:nvSpPr>
        <p:spPr>
          <a:xfrm>
            <a:off x="5896632" y="3946915"/>
            <a:ext cx="2043307" cy="1400757"/>
          </a:xfrm>
          <a:custGeom>
            <a:avLst/>
            <a:gdLst>
              <a:gd name="connsiteX0" fmla="*/ 492296 w 2336641"/>
              <a:gd name="connsiteY0" fmla="*/ 0 h 1601848"/>
              <a:gd name="connsiteX1" fmla="*/ 1657484 w 2336641"/>
              <a:gd name="connsiteY1" fmla="*/ 0 h 1601848"/>
              <a:gd name="connsiteX2" fmla="*/ 1844345 w 2336641"/>
              <a:gd name="connsiteY2" fmla="*/ 0 h 1601848"/>
              <a:gd name="connsiteX3" fmla="*/ 2336641 w 2336641"/>
              <a:gd name="connsiteY3" fmla="*/ 0 h 1601848"/>
              <a:gd name="connsiteX4" fmla="*/ 2336641 w 2336641"/>
              <a:gd name="connsiteY4" fmla="*/ 297807 h 1601848"/>
              <a:gd name="connsiteX5" fmla="*/ 2336641 w 2336641"/>
              <a:gd name="connsiteY5" fmla="*/ 413429 h 1601848"/>
              <a:gd name="connsiteX6" fmla="*/ 2336641 w 2336641"/>
              <a:gd name="connsiteY6" fmla="*/ 492296 h 1601848"/>
              <a:gd name="connsiteX7" fmla="*/ 2336641 w 2336641"/>
              <a:gd name="connsiteY7" fmla="*/ 716907 h 1601848"/>
              <a:gd name="connsiteX8" fmla="*/ 2336641 w 2336641"/>
              <a:gd name="connsiteY8" fmla="*/ 1109552 h 1601848"/>
              <a:gd name="connsiteX9" fmla="*/ 1844345 w 2336641"/>
              <a:gd name="connsiteY9" fmla="*/ 1601848 h 1601848"/>
              <a:gd name="connsiteX10" fmla="*/ 679156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461527 h 1601848"/>
              <a:gd name="connsiteX14" fmla="*/ 0 w 2336641"/>
              <a:gd name="connsiteY14" fmla="*/ 1188420 h 1601848"/>
              <a:gd name="connsiteX15" fmla="*/ 0 w 2336641"/>
              <a:gd name="connsiteY15" fmla="*/ 1109552 h 1601848"/>
              <a:gd name="connsiteX16" fmla="*/ 0 w 2336641"/>
              <a:gd name="connsiteY16" fmla="*/ 1042427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4" y="0"/>
                </a:lnTo>
                <a:lnTo>
                  <a:pt x="1844345" y="0"/>
                </a:lnTo>
                <a:lnTo>
                  <a:pt x="2336641" y="0"/>
                </a:lnTo>
                <a:lnTo>
                  <a:pt x="2336641" y="297807"/>
                </a:lnTo>
                <a:lnTo>
                  <a:pt x="2336641" y="413429"/>
                </a:lnTo>
                <a:lnTo>
                  <a:pt x="2336641" y="492296"/>
                </a:lnTo>
                <a:lnTo>
                  <a:pt x="2336641" y="716907"/>
                </a:lnTo>
                <a:lnTo>
                  <a:pt x="2336641" y="1109552"/>
                </a:lnTo>
                <a:cubicBezTo>
                  <a:pt x="2336641" y="1381440"/>
                  <a:pt x="2116232" y="1601848"/>
                  <a:pt x="1844345" y="1601848"/>
                </a:cubicBezTo>
                <a:lnTo>
                  <a:pt x="679156" y="1601848"/>
                </a:lnTo>
                <a:lnTo>
                  <a:pt x="492296" y="1601848"/>
                </a:lnTo>
                <a:lnTo>
                  <a:pt x="0" y="1601848"/>
                </a:lnTo>
                <a:lnTo>
                  <a:pt x="0" y="1461527"/>
                </a:lnTo>
                <a:lnTo>
                  <a:pt x="0" y="1188420"/>
                </a:lnTo>
                <a:lnTo>
                  <a:pt x="0" y="1109552"/>
                </a:lnTo>
                <a:lnTo>
                  <a:pt x="0" y="1042427"/>
                </a:lnTo>
                <a:lnTo>
                  <a:pt x="0" y="492296"/>
                </a:lnTo>
                <a:cubicBezTo>
                  <a:pt x="0" y="220409"/>
                  <a:pt x="220408" y="0"/>
                  <a:pt x="492296" y="0"/>
                </a:cubicBezTo>
                <a:close/>
              </a:path>
            </a:pathLst>
          </a:custGeom>
          <a:solidFill>
            <a:srgbClr val="00ADD0"/>
          </a:solidFill>
          <a:ln>
            <a:solidFill>
              <a:schemeClr val="bg1">
                <a:lumMod val="95000"/>
              </a:schemeClr>
            </a:solidFill>
          </a:ln>
          <a:effectLst>
            <a:innerShdw blurRad="88900">
              <a:schemeClr val="tx1">
                <a:lumMod val="75000"/>
                <a:lumOff val="2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grpSp>
        <p:nvGrpSpPr>
          <p:cNvPr id="26" name="组合 25"/>
          <p:cNvGrpSpPr/>
          <p:nvPr/>
        </p:nvGrpSpPr>
        <p:grpSpPr>
          <a:xfrm>
            <a:off x="4919171" y="3036885"/>
            <a:ext cx="1698889" cy="1698889"/>
            <a:chOff x="5135810" y="2978471"/>
            <a:chExt cx="1942779" cy="1942779"/>
          </a:xfrm>
        </p:grpSpPr>
        <p:sp>
          <p:nvSpPr>
            <p:cNvPr id="51" name="椭圆 50"/>
            <p:cNvSpPr/>
            <p:nvPr/>
          </p:nvSpPr>
          <p:spPr>
            <a:xfrm>
              <a:off x="5135810" y="2978471"/>
              <a:ext cx="1942779" cy="1942779"/>
            </a:xfrm>
            <a:prstGeom prst="ellips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52" name="文本框 78"/>
            <p:cNvSpPr txBox="1"/>
            <p:nvPr/>
          </p:nvSpPr>
          <p:spPr>
            <a:xfrm>
              <a:off x="5521202" y="3367212"/>
              <a:ext cx="1153451" cy="1099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000" b="1" dirty="0">
                  <a:solidFill>
                    <a:schemeClr val="tx1">
                      <a:lumMod val="75000"/>
                      <a:lumOff val="25000"/>
                    </a:schemeClr>
                  </a:solidFill>
                  <a:latin typeface="+mn-ea"/>
                </a:rPr>
                <a:t>模块</a:t>
              </a:r>
            </a:p>
            <a:p>
              <a:pPr algn="ctr">
                <a:lnSpc>
                  <a:spcPct val="150000"/>
                </a:lnSpc>
              </a:pPr>
              <a:r>
                <a:rPr lang="zh-CN" altLang="en-US" sz="2000" b="1" dirty="0">
                  <a:solidFill>
                    <a:schemeClr val="tx1">
                      <a:lumMod val="75000"/>
                      <a:lumOff val="25000"/>
                    </a:schemeClr>
                  </a:solidFill>
                  <a:latin typeface="+mn-ea"/>
                </a:rPr>
                <a:t>设计</a:t>
              </a:r>
            </a:p>
          </p:txBody>
        </p:sp>
      </p:grpSp>
      <p:grpSp>
        <p:nvGrpSpPr>
          <p:cNvPr id="27" name="组合 26"/>
          <p:cNvGrpSpPr/>
          <p:nvPr/>
        </p:nvGrpSpPr>
        <p:grpSpPr>
          <a:xfrm>
            <a:off x="4086454" y="4254361"/>
            <a:ext cx="1064980" cy="1152472"/>
            <a:chOff x="4183550" y="4370725"/>
            <a:chExt cx="1217867" cy="1317919"/>
          </a:xfrm>
        </p:grpSpPr>
        <p:grpSp>
          <p:nvGrpSpPr>
            <p:cNvPr id="47" name="组合 46"/>
            <p:cNvGrpSpPr/>
            <p:nvPr/>
          </p:nvGrpSpPr>
          <p:grpSpPr>
            <a:xfrm>
              <a:off x="4513083" y="4370725"/>
              <a:ext cx="558800" cy="387351"/>
              <a:chOff x="5808663" y="542925"/>
              <a:chExt cx="558800" cy="387351"/>
            </a:xfrm>
          </p:grpSpPr>
          <p:sp>
            <p:nvSpPr>
              <p:cNvPr id="49" name="Freeform 11034"/>
              <p:cNvSpPr>
                <a:spLocks noEditPoints="1"/>
              </p:cNvSpPr>
              <p:nvPr/>
            </p:nvSpPr>
            <p:spPr bwMode="auto">
              <a:xfrm>
                <a:off x="5865813" y="542925"/>
                <a:ext cx="442913" cy="315913"/>
              </a:xfrm>
              <a:custGeom>
                <a:avLst/>
                <a:gdLst>
                  <a:gd name="T0" fmla="*/ 104 w 118"/>
                  <a:gd name="T1" fmla="*/ 0 h 84"/>
                  <a:gd name="T2" fmla="*/ 14 w 118"/>
                  <a:gd name="T3" fmla="*/ 0 h 84"/>
                  <a:gd name="T4" fmla="*/ 0 w 118"/>
                  <a:gd name="T5" fmla="*/ 16 h 84"/>
                  <a:gd name="T6" fmla="*/ 0 w 118"/>
                  <a:gd name="T7" fmla="*/ 68 h 84"/>
                  <a:gd name="T8" fmla="*/ 14 w 118"/>
                  <a:gd name="T9" fmla="*/ 84 h 84"/>
                  <a:gd name="T10" fmla="*/ 104 w 118"/>
                  <a:gd name="T11" fmla="*/ 84 h 84"/>
                  <a:gd name="T12" fmla="*/ 118 w 118"/>
                  <a:gd name="T13" fmla="*/ 68 h 84"/>
                  <a:gd name="T14" fmla="*/ 118 w 118"/>
                  <a:gd name="T15" fmla="*/ 16 h 84"/>
                  <a:gd name="T16" fmla="*/ 104 w 118"/>
                  <a:gd name="T17" fmla="*/ 0 h 84"/>
                  <a:gd name="T18" fmla="*/ 111 w 118"/>
                  <a:gd name="T19" fmla="*/ 63 h 84"/>
                  <a:gd name="T20" fmla="*/ 99 w 118"/>
                  <a:gd name="T21" fmla="*/ 77 h 84"/>
                  <a:gd name="T22" fmla="*/ 19 w 118"/>
                  <a:gd name="T23" fmla="*/ 77 h 84"/>
                  <a:gd name="T24" fmla="*/ 7 w 118"/>
                  <a:gd name="T25" fmla="*/ 63 h 84"/>
                  <a:gd name="T26" fmla="*/ 7 w 118"/>
                  <a:gd name="T27" fmla="*/ 19 h 84"/>
                  <a:gd name="T28" fmla="*/ 19 w 118"/>
                  <a:gd name="T29" fmla="*/ 6 h 84"/>
                  <a:gd name="T30" fmla="*/ 99 w 118"/>
                  <a:gd name="T31" fmla="*/ 6 h 84"/>
                  <a:gd name="T32" fmla="*/ 111 w 118"/>
                  <a:gd name="T33" fmla="*/ 19 h 84"/>
                  <a:gd name="T34" fmla="*/ 111 w 118"/>
                  <a:gd name="T35" fmla="*/ 6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84">
                    <a:moveTo>
                      <a:pt x="104" y="0"/>
                    </a:moveTo>
                    <a:cubicBezTo>
                      <a:pt x="14" y="0"/>
                      <a:pt x="14" y="0"/>
                      <a:pt x="14" y="0"/>
                    </a:cubicBezTo>
                    <a:cubicBezTo>
                      <a:pt x="6" y="0"/>
                      <a:pt x="0" y="7"/>
                      <a:pt x="0" y="16"/>
                    </a:cubicBezTo>
                    <a:cubicBezTo>
                      <a:pt x="0" y="68"/>
                      <a:pt x="0" y="68"/>
                      <a:pt x="0" y="68"/>
                    </a:cubicBezTo>
                    <a:cubicBezTo>
                      <a:pt x="0" y="77"/>
                      <a:pt x="6" y="84"/>
                      <a:pt x="14" y="84"/>
                    </a:cubicBezTo>
                    <a:cubicBezTo>
                      <a:pt x="104" y="84"/>
                      <a:pt x="104" y="84"/>
                      <a:pt x="104" y="84"/>
                    </a:cubicBezTo>
                    <a:cubicBezTo>
                      <a:pt x="112" y="84"/>
                      <a:pt x="118" y="77"/>
                      <a:pt x="118" y="68"/>
                    </a:cubicBezTo>
                    <a:cubicBezTo>
                      <a:pt x="118" y="16"/>
                      <a:pt x="118" y="16"/>
                      <a:pt x="118" y="16"/>
                    </a:cubicBezTo>
                    <a:cubicBezTo>
                      <a:pt x="118" y="7"/>
                      <a:pt x="112" y="0"/>
                      <a:pt x="104" y="0"/>
                    </a:cubicBezTo>
                    <a:close/>
                    <a:moveTo>
                      <a:pt x="111" y="63"/>
                    </a:moveTo>
                    <a:cubicBezTo>
                      <a:pt x="111" y="71"/>
                      <a:pt x="106" y="77"/>
                      <a:pt x="99" y="77"/>
                    </a:cubicBezTo>
                    <a:cubicBezTo>
                      <a:pt x="19" y="77"/>
                      <a:pt x="19" y="77"/>
                      <a:pt x="19" y="77"/>
                    </a:cubicBezTo>
                    <a:cubicBezTo>
                      <a:pt x="13" y="77"/>
                      <a:pt x="7" y="71"/>
                      <a:pt x="7" y="63"/>
                    </a:cubicBezTo>
                    <a:cubicBezTo>
                      <a:pt x="7" y="19"/>
                      <a:pt x="7" y="19"/>
                      <a:pt x="7" y="19"/>
                    </a:cubicBezTo>
                    <a:cubicBezTo>
                      <a:pt x="7" y="12"/>
                      <a:pt x="13" y="6"/>
                      <a:pt x="19" y="6"/>
                    </a:cubicBezTo>
                    <a:cubicBezTo>
                      <a:pt x="99" y="6"/>
                      <a:pt x="99" y="6"/>
                      <a:pt x="99" y="6"/>
                    </a:cubicBezTo>
                    <a:cubicBezTo>
                      <a:pt x="106" y="6"/>
                      <a:pt x="111" y="12"/>
                      <a:pt x="111" y="19"/>
                    </a:cubicBezTo>
                    <a:lnTo>
                      <a:pt x="111"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50" name="Freeform 11035"/>
              <p:cNvSpPr>
                <a:spLocks noEditPoints="1"/>
              </p:cNvSpPr>
              <p:nvPr/>
            </p:nvSpPr>
            <p:spPr bwMode="auto">
              <a:xfrm>
                <a:off x="5808663" y="877888"/>
                <a:ext cx="558800" cy="52388"/>
              </a:xfrm>
              <a:custGeom>
                <a:avLst/>
                <a:gdLst>
                  <a:gd name="T0" fmla="*/ 0 w 149"/>
                  <a:gd name="T1" fmla="*/ 7 h 14"/>
                  <a:gd name="T2" fmla="*/ 11 w 149"/>
                  <a:gd name="T3" fmla="*/ 14 h 14"/>
                  <a:gd name="T4" fmla="*/ 138 w 149"/>
                  <a:gd name="T5" fmla="*/ 14 h 14"/>
                  <a:gd name="T6" fmla="*/ 149 w 149"/>
                  <a:gd name="T7" fmla="*/ 7 h 14"/>
                  <a:gd name="T8" fmla="*/ 149 w 149"/>
                  <a:gd name="T9" fmla="*/ 0 h 14"/>
                  <a:gd name="T10" fmla="*/ 0 w 149"/>
                  <a:gd name="T11" fmla="*/ 0 h 14"/>
                  <a:gd name="T12" fmla="*/ 0 w 149"/>
                  <a:gd name="T13" fmla="*/ 7 h 14"/>
                  <a:gd name="T14" fmla="*/ 61 w 149"/>
                  <a:gd name="T15" fmla="*/ 5 h 14"/>
                  <a:gd name="T16" fmla="*/ 87 w 149"/>
                  <a:gd name="T17" fmla="*/ 5 h 14"/>
                  <a:gd name="T18" fmla="*/ 87 w 149"/>
                  <a:gd name="T19" fmla="*/ 9 h 14"/>
                  <a:gd name="T20" fmla="*/ 61 w 149"/>
                  <a:gd name="T21" fmla="*/ 9 h 14"/>
                  <a:gd name="T22" fmla="*/ 61 w 149"/>
                  <a:gd name="T2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4">
                    <a:moveTo>
                      <a:pt x="0" y="7"/>
                    </a:moveTo>
                    <a:cubicBezTo>
                      <a:pt x="0" y="11"/>
                      <a:pt x="5" y="14"/>
                      <a:pt x="11" y="14"/>
                    </a:cubicBezTo>
                    <a:cubicBezTo>
                      <a:pt x="138" y="14"/>
                      <a:pt x="138" y="14"/>
                      <a:pt x="138" y="14"/>
                    </a:cubicBezTo>
                    <a:cubicBezTo>
                      <a:pt x="144" y="14"/>
                      <a:pt x="149" y="11"/>
                      <a:pt x="149" y="7"/>
                    </a:cubicBezTo>
                    <a:cubicBezTo>
                      <a:pt x="149" y="0"/>
                      <a:pt x="149" y="0"/>
                      <a:pt x="149" y="0"/>
                    </a:cubicBezTo>
                    <a:cubicBezTo>
                      <a:pt x="0" y="0"/>
                      <a:pt x="0" y="0"/>
                      <a:pt x="0" y="0"/>
                    </a:cubicBezTo>
                    <a:lnTo>
                      <a:pt x="0" y="7"/>
                    </a:lnTo>
                    <a:close/>
                    <a:moveTo>
                      <a:pt x="61" y="5"/>
                    </a:moveTo>
                    <a:cubicBezTo>
                      <a:pt x="87" y="5"/>
                      <a:pt x="87" y="5"/>
                      <a:pt x="87" y="5"/>
                    </a:cubicBezTo>
                    <a:cubicBezTo>
                      <a:pt x="87" y="9"/>
                      <a:pt x="87" y="9"/>
                      <a:pt x="87" y="9"/>
                    </a:cubicBezTo>
                    <a:cubicBezTo>
                      <a:pt x="61" y="9"/>
                      <a:pt x="61" y="9"/>
                      <a:pt x="61" y="9"/>
                    </a:cubicBezTo>
                    <a:lnTo>
                      <a:pt x="6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grpSp>
        <p:sp>
          <p:nvSpPr>
            <p:cNvPr id="48" name="文本框 95"/>
            <p:cNvSpPr txBox="1"/>
            <p:nvPr/>
          </p:nvSpPr>
          <p:spPr>
            <a:xfrm>
              <a:off x="4183550" y="4799576"/>
              <a:ext cx="1217867" cy="889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主界面模块</a:t>
              </a:r>
            </a:p>
          </p:txBody>
        </p:sp>
      </p:grpSp>
      <p:grpSp>
        <p:nvGrpSpPr>
          <p:cNvPr id="28" name="组合 27"/>
          <p:cNvGrpSpPr/>
          <p:nvPr/>
        </p:nvGrpSpPr>
        <p:grpSpPr>
          <a:xfrm>
            <a:off x="6385795" y="4203010"/>
            <a:ext cx="1437982" cy="1165097"/>
            <a:chOff x="6812982" y="4312004"/>
            <a:chExt cx="1644417" cy="1332356"/>
          </a:xfrm>
        </p:grpSpPr>
        <p:grpSp>
          <p:nvGrpSpPr>
            <p:cNvPr id="42" name="组合 41"/>
            <p:cNvGrpSpPr/>
            <p:nvPr/>
          </p:nvGrpSpPr>
          <p:grpSpPr>
            <a:xfrm>
              <a:off x="7156009" y="4312004"/>
              <a:ext cx="531813" cy="461963"/>
              <a:chOff x="8915400" y="531812"/>
              <a:chExt cx="531813" cy="461963"/>
            </a:xfrm>
          </p:grpSpPr>
          <p:sp>
            <p:nvSpPr>
              <p:cNvPr id="44" name="Rectangle 476"/>
              <p:cNvSpPr>
                <a:spLocks noChangeArrowheads="1"/>
              </p:cNvSpPr>
              <p:nvPr/>
            </p:nvSpPr>
            <p:spPr bwMode="auto">
              <a:xfrm>
                <a:off x="9083675" y="531812"/>
                <a:ext cx="195263"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45" name="Freeform 477"/>
              <p:cNvSpPr>
                <a:spLocks/>
              </p:cNvSpPr>
              <p:nvPr/>
            </p:nvSpPr>
            <p:spPr bwMode="auto">
              <a:xfrm>
                <a:off x="8997950" y="628650"/>
                <a:ext cx="366713" cy="244475"/>
              </a:xfrm>
              <a:custGeom>
                <a:avLst/>
                <a:gdLst>
                  <a:gd name="T0" fmla="*/ 177 w 231"/>
                  <a:gd name="T1" fmla="*/ 0 h 154"/>
                  <a:gd name="T2" fmla="*/ 54 w 231"/>
                  <a:gd name="T3" fmla="*/ 0 h 154"/>
                  <a:gd name="T4" fmla="*/ 54 w 231"/>
                  <a:gd name="T5" fmla="*/ 41 h 154"/>
                  <a:gd name="T6" fmla="*/ 0 w 231"/>
                  <a:gd name="T7" fmla="*/ 41 h 154"/>
                  <a:gd name="T8" fmla="*/ 59 w 231"/>
                  <a:gd name="T9" fmla="*/ 97 h 154"/>
                  <a:gd name="T10" fmla="*/ 115 w 231"/>
                  <a:gd name="T11" fmla="*/ 154 h 154"/>
                  <a:gd name="T12" fmla="*/ 172 w 231"/>
                  <a:gd name="T13" fmla="*/ 97 h 154"/>
                  <a:gd name="T14" fmla="*/ 231 w 231"/>
                  <a:gd name="T15" fmla="*/ 41 h 154"/>
                  <a:gd name="T16" fmla="*/ 177 w 231"/>
                  <a:gd name="T17" fmla="*/ 41 h 154"/>
                  <a:gd name="T18" fmla="*/ 177 w 231"/>
                  <a:gd name="T1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54">
                    <a:moveTo>
                      <a:pt x="177" y="0"/>
                    </a:moveTo>
                    <a:lnTo>
                      <a:pt x="54" y="0"/>
                    </a:lnTo>
                    <a:lnTo>
                      <a:pt x="54" y="41"/>
                    </a:lnTo>
                    <a:lnTo>
                      <a:pt x="0" y="41"/>
                    </a:lnTo>
                    <a:lnTo>
                      <a:pt x="59" y="97"/>
                    </a:lnTo>
                    <a:lnTo>
                      <a:pt x="115" y="154"/>
                    </a:lnTo>
                    <a:lnTo>
                      <a:pt x="172" y="97"/>
                    </a:lnTo>
                    <a:lnTo>
                      <a:pt x="231" y="41"/>
                    </a:lnTo>
                    <a:lnTo>
                      <a:pt x="177" y="4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46" name="Freeform 478"/>
              <p:cNvSpPr>
                <a:spLocks/>
              </p:cNvSpPr>
              <p:nvPr/>
            </p:nvSpPr>
            <p:spPr bwMode="auto">
              <a:xfrm>
                <a:off x="8915400" y="817562"/>
                <a:ext cx="531813" cy="176213"/>
              </a:xfrm>
              <a:custGeom>
                <a:avLst/>
                <a:gdLst>
                  <a:gd name="T0" fmla="*/ 124 w 142"/>
                  <a:gd name="T1" fmla="*/ 8 h 47"/>
                  <a:gd name="T2" fmla="*/ 105 w 142"/>
                  <a:gd name="T3" fmla="*/ 30 h 47"/>
                  <a:gd name="T4" fmla="*/ 37 w 142"/>
                  <a:gd name="T5" fmla="*/ 30 h 47"/>
                  <a:gd name="T6" fmla="*/ 18 w 142"/>
                  <a:gd name="T7" fmla="*/ 8 h 47"/>
                  <a:gd name="T8" fmla="*/ 18 w 142"/>
                  <a:gd name="T9" fmla="*/ 0 h 47"/>
                  <a:gd name="T10" fmla="*/ 0 w 142"/>
                  <a:gd name="T11" fmla="*/ 0 h 47"/>
                  <a:gd name="T12" fmla="*/ 0 w 142"/>
                  <a:gd name="T13" fmla="*/ 21 h 47"/>
                  <a:gd name="T14" fmla="*/ 26 w 142"/>
                  <a:gd name="T15" fmla="*/ 47 h 47"/>
                  <a:gd name="T16" fmla="*/ 116 w 142"/>
                  <a:gd name="T17" fmla="*/ 47 h 47"/>
                  <a:gd name="T18" fmla="*/ 142 w 142"/>
                  <a:gd name="T19" fmla="*/ 21 h 47"/>
                  <a:gd name="T20" fmla="*/ 142 w 142"/>
                  <a:gd name="T21" fmla="*/ 0 h 47"/>
                  <a:gd name="T22" fmla="*/ 124 w 142"/>
                  <a:gd name="T23" fmla="*/ 0 h 47"/>
                  <a:gd name="T24" fmla="*/ 124 w 142"/>
                  <a:gd name="T2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47">
                    <a:moveTo>
                      <a:pt x="124" y="8"/>
                    </a:moveTo>
                    <a:cubicBezTo>
                      <a:pt x="124" y="26"/>
                      <a:pt x="121" y="30"/>
                      <a:pt x="105" y="30"/>
                    </a:cubicBezTo>
                    <a:cubicBezTo>
                      <a:pt x="37" y="30"/>
                      <a:pt x="37" y="30"/>
                      <a:pt x="37" y="30"/>
                    </a:cubicBezTo>
                    <a:cubicBezTo>
                      <a:pt x="20" y="30"/>
                      <a:pt x="18" y="29"/>
                      <a:pt x="18" y="8"/>
                    </a:cubicBezTo>
                    <a:cubicBezTo>
                      <a:pt x="18" y="0"/>
                      <a:pt x="18" y="0"/>
                      <a:pt x="18" y="0"/>
                    </a:cubicBezTo>
                    <a:cubicBezTo>
                      <a:pt x="0" y="0"/>
                      <a:pt x="0" y="0"/>
                      <a:pt x="0" y="0"/>
                    </a:cubicBezTo>
                    <a:cubicBezTo>
                      <a:pt x="0" y="21"/>
                      <a:pt x="0" y="21"/>
                      <a:pt x="0" y="21"/>
                    </a:cubicBezTo>
                    <a:cubicBezTo>
                      <a:pt x="0" y="35"/>
                      <a:pt x="11" y="47"/>
                      <a:pt x="26" y="47"/>
                    </a:cubicBezTo>
                    <a:cubicBezTo>
                      <a:pt x="116" y="47"/>
                      <a:pt x="116" y="47"/>
                      <a:pt x="116" y="47"/>
                    </a:cubicBezTo>
                    <a:cubicBezTo>
                      <a:pt x="130" y="47"/>
                      <a:pt x="142" y="35"/>
                      <a:pt x="142" y="21"/>
                    </a:cubicBezTo>
                    <a:cubicBezTo>
                      <a:pt x="142" y="0"/>
                      <a:pt x="142" y="0"/>
                      <a:pt x="142" y="0"/>
                    </a:cubicBezTo>
                    <a:cubicBezTo>
                      <a:pt x="124" y="0"/>
                      <a:pt x="124" y="0"/>
                      <a:pt x="124" y="0"/>
                    </a:cubicBezTo>
                    <a:lnTo>
                      <a:pt x="12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grpSp>
        <p:sp>
          <p:nvSpPr>
            <p:cNvPr id="43" name="文本框 100"/>
            <p:cNvSpPr txBox="1"/>
            <p:nvPr/>
          </p:nvSpPr>
          <p:spPr>
            <a:xfrm>
              <a:off x="6812982" y="4755293"/>
              <a:ext cx="1644417" cy="8890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服务器及客户端模块</a:t>
              </a:r>
            </a:p>
          </p:txBody>
        </p:sp>
      </p:grpSp>
      <p:grpSp>
        <p:nvGrpSpPr>
          <p:cNvPr id="29" name="组合 28"/>
          <p:cNvGrpSpPr/>
          <p:nvPr/>
        </p:nvGrpSpPr>
        <p:grpSpPr>
          <a:xfrm>
            <a:off x="6385794" y="2649628"/>
            <a:ext cx="1270600" cy="797728"/>
            <a:chOff x="6812982" y="2374256"/>
            <a:chExt cx="1453006" cy="912249"/>
          </a:xfrm>
        </p:grpSpPr>
        <p:grpSp>
          <p:nvGrpSpPr>
            <p:cNvPr id="38" name="组合 37"/>
            <p:cNvGrpSpPr/>
            <p:nvPr/>
          </p:nvGrpSpPr>
          <p:grpSpPr>
            <a:xfrm>
              <a:off x="7234107" y="2374256"/>
              <a:ext cx="419100" cy="427038"/>
              <a:chOff x="5876926" y="2830512"/>
              <a:chExt cx="419100" cy="427038"/>
            </a:xfrm>
          </p:grpSpPr>
          <p:sp>
            <p:nvSpPr>
              <p:cNvPr id="40" name="Freeform 281"/>
              <p:cNvSpPr>
                <a:spLocks noEditPoints="1"/>
              </p:cNvSpPr>
              <p:nvPr/>
            </p:nvSpPr>
            <p:spPr bwMode="auto">
              <a:xfrm>
                <a:off x="5876926" y="2830512"/>
                <a:ext cx="419100" cy="104775"/>
              </a:xfrm>
              <a:custGeom>
                <a:avLst/>
                <a:gdLst>
                  <a:gd name="T0" fmla="*/ 0 w 112"/>
                  <a:gd name="T1" fmla="*/ 28 h 28"/>
                  <a:gd name="T2" fmla="*/ 112 w 112"/>
                  <a:gd name="T3" fmla="*/ 28 h 28"/>
                  <a:gd name="T4" fmla="*/ 112 w 112"/>
                  <a:gd name="T5" fmla="*/ 0 h 28"/>
                  <a:gd name="T6" fmla="*/ 0 w 112"/>
                  <a:gd name="T7" fmla="*/ 0 h 28"/>
                  <a:gd name="T8" fmla="*/ 0 w 112"/>
                  <a:gd name="T9" fmla="*/ 28 h 28"/>
                  <a:gd name="T10" fmla="*/ 93 w 112"/>
                  <a:gd name="T11" fmla="*/ 9 h 28"/>
                  <a:gd name="T12" fmla="*/ 98 w 112"/>
                  <a:gd name="T13" fmla="*/ 14 h 28"/>
                  <a:gd name="T14" fmla="*/ 93 w 112"/>
                  <a:gd name="T15" fmla="*/ 19 h 28"/>
                  <a:gd name="T16" fmla="*/ 89 w 112"/>
                  <a:gd name="T17" fmla="*/ 14 h 28"/>
                  <a:gd name="T18" fmla="*/ 93 w 112"/>
                  <a:gd name="T19" fmla="*/ 9 h 28"/>
                  <a:gd name="T20" fmla="*/ 20 w 112"/>
                  <a:gd name="T21" fmla="*/ 9 h 28"/>
                  <a:gd name="T22" fmla="*/ 25 w 112"/>
                  <a:gd name="T23" fmla="*/ 14 h 28"/>
                  <a:gd name="T24" fmla="*/ 20 w 112"/>
                  <a:gd name="T25" fmla="*/ 19 h 28"/>
                  <a:gd name="T26" fmla="*/ 15 w 112"/>
                  <a:gd name="T27" fmla="*/ 14 h 28"/>
                  <a:gd name="T28" fmla="*/ 20 w 112"/>
                  <a:gd name="T29"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28">
                    <a:moveTo>
                      <a:pt x="0" y="28"/>
                    </a:moveTo>
                    <a:cubicBezTo>
                      <a:pt x="112" y="28"/>
                      <a:pt x="112" y="28"/>
                      <a:pt x="112" y="28"/>
                    </a:cubicBezTo>
                    <a:cubicBezTo>
                      <a:pt x="112" y="0"/>
                      <a:pt x="112" y="0"/>
                      <a:pt x="112" y="0"/>
                    </a:cubicBezTo>
                    <a:cubicBezTo>
                      <a:pt x="0" y="0"/>
                      <a:pt x="0" y="0"/>
                      <a:pt x="0" y="0"/>
                    </a:cubicBezTo>
                    <a:lnTo>
                      <a:pt x="0" y="28"/>
                    </a:lnTo>
                    <a:close/>
                    <a:moveTo>
                      <a:pt x="93" y="9"/>
                    </a:moveTo>
                    <a:cubicBezTo>
                      <a:pt x="96" y="9"/>
                      <a:pt x="98" y="11"/>
                      <a:pt x="98" y="14"/>
                    </a:cubicBezTo>
                    <a:cubicBezTo>
                      <a:pt x="98" y="17"/>
                      <a:pt x="96" y="19"/>
                      <a:pt x="93" y="19"/>
                    </a:cubicBezTo>
                    <a:cubicBezTo>
                      <a:pt x="91" y="19"/>
                      <a:pt x="89" y="17"/>
                      <a:pt x="89" y="14"/>
                    </a:cubicBezTo>
                    <a:cubicBezTo>
                      <a:pt x="89" y="11"/>
                      <a:pt x="91" y="9"/>
                      <a:pt x="93" y="9"/>
                    </a:cubicBezTo>
                    <a:close/>
                    <a:moveTo>
                      <a:pt x="20" y="9"/>
                    </a:moveTo>
                    <a:cubicBezTo>
                      <a:pt x="23" y="9"/>
                      <a:pt x="25" y="11"/>
                      <a:pt x="25" y="14"/>
                    </a:cubicBezTo>
                    <a:cubicBezTo>
                      <a:pt x="25" y="17"/>
                      <a:pt x="23" y="19"/>
                      <a:pt x="20" y="19"/>
                    </a:cubicBezTo>
                    <a:cubicBezTo>
                      <a:pt x="17" y="19"/>
                      <a:pt x="15" y="17"/>
                      <a:pt x="15" y="14"/>
                    </a:cubicBezTo>
                    <a:cubicBezTo>
                      <a:pt x="15" y="11"/>
                      <a:pt x="17" y="9"/>
                      <a:pt x="2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41" name="Freeform 282"/>
              <p:cNvSpPr>
                <a:spLocks noEditPoints="1"/>
              </p:cNvSpPr>
              <p:nvPr/>
            </p:nvSpPr>
            <p:spPr bwMode="auto">
              <a:xfrm>
                <a:off x="5876926" y="2979737"/>
                <a:ext cx="419100" cy="277813"/>
              </a:xfrm>
              <a:custGeom>
                <a:avLst/>
                <a:gdLst>
                  <a:gd name="T0" fmla="*/ 0 w 112"/>
                  <a:gd name="T1" fmla="*/ 74 h 74"/>
                  <a:gd name="T2" fmla="*/ 112 w 112"/>
                  <a:gd name="T3" fmla="*/ 74 h 74"/>
                  <a:gd name="T4" fmla="*/ 112 w 112"/>
                  <a:gd name="T5" fmla="*/ 0 h 74"/>
                  <a:gd name="T6" fmla="*/ 0 w 112"/>
                  <a:gd name="T7" fmla="*/ 0 h 74"/>
                  <a:gd name="T8" fmla="*/ 0 w 112"/>
                  <a:gd name="T9" fmla="*/ 74 h 74"/>
                  <a:gd name="T10" fmla="*/ 56 w 112"/>
                  <a:gd name="T11" fmla="*/ 47 h 74"/>
                  <a:gd name="T12" fmla="*/ 69 w 112"/>
                  <a:gd name="T13" fmla="*/ 47 h 74"/>
                  <a:gd name="T14" fmla="*/ 69 w 112"/>
                  <a:gd name="T15" fmla="*/ 51 h 74"/>
                  <a:gd name="T16" fmla="*/ 70 w 112"/>
                  <a:gd name="T17" fmla="*/ 54 h 74"/>
                  <a:gd name="T18" fmla="*/ 72 w 112"/>
                  <a:gd name="T19" fmla="*/ 55 h 74"/>
                  <a:gd name="T20" fmla="*/ 75 w 112"/>
                  <a:gd name="T21" fmla="*/ 54 h 74"/>
                  <a:gd name="T22" fmla="*/ 75 w 112"/>
                  <a:gd name="T23" fmla="*/ 52 h 74"/>
                  <a:gd name="T24" fmla="*/ 75 w 112"/>
                  <a:gd name="T25" fmla="*/ 41 h 74"/>
                  <a:gd name="T26" fmla="*/ 75 w 112"/>
                  <a:gd name="T27" fmla="*/ 38 h 74"/>
                  <a:gd name="T28" fmla="*/ 72 w 112"/>
                  <a:gd name="T29" fmla="*/ 37 h 74"/>
                  <a:gd name="T30" fmla="*/ 70 w 112"/>
                  <a:gd name="T31" fmla="*/ 38 h 74"/>
                  <a:gd name="T32" fmla="*/ 69 w 112"/>
                  <a:gd name="T33" fmla="*/ 41 h 74"/>
                  <a:gd name="T34" fmla="*/ 57 w 112"/>
                  <a:gd name="T35" fmla="*/ 41 h 74"/>
                  <a:gd name="T36" fmla="*/ 57 w 112"/>
                  <a:gd name="T37" fmla="*/ 14 h 74"/>
                  <a:gd name="T38" fmla="*/ 88 w 112"/>
                  <a:gd name="T39" fmla="*/ 14 h 74"/>
                  <a:gd name="T40" fmla="*/ 88 w 112"/>
                  <a:gd name="T41" fmla="*/ 23 h 74"/>
                  <a:gd name="T42" fmla="*/ 68 w 112"/>
                  <a:gd name="T43" fmla="*/ 23 h 74"/>
                  <a:gd name="T44" fmla="*/ 68 w 112"/>
                  <a:gd name="T45" fmla="*/ 31 h 74"/>
                  <a:gd name="T46" fmla="*/ 72 w 112"/>
                  <a:gd name="T47" fmla="*/ 29 h 74"/>
                  <a:gd name="T48" fmla="*/ 76 w 112"/>
                  <a:gd name="T49" fmla="*/ 29 h 74"/>
                  <a:gd name="T50" fmla="*/ 86 w 112"/>
                  <a:gd name="T51" fmla="*/ 32 h 74"/>
                  <a:gd name="T52" fmla="*/ 89 w 112"/>
                  <a:gd name="T53" fmla="*/ 42 h 74"/>
                  <a:gd name="T54" fmla="*/ 89 w 112"/>
                  <a:gd name="T55" fmla="*/ 48 h 74"/>
                  <a:gd name="T56" fmla="*/ 85 w 112"/>
                  <a:gd name="T57" fmla="*/ 60 h 74"/>
                  <a:gd name="T58" fmla="*/ 72 w 112"/>
                  <a:gd name="T59" fmla="*/ 64 h 74"/>
                  <a:gd name="T60" fmla="*/ 60 w 112"/>
                  <a:gd name="T61" fmla="*/ 60 h 74"/>
                  <a:gd name="T62" fmla="*/ 56 w 112"/>
                  <a:gd name="T63" fmla="*/ 50 h 74"/>
                  <a:gd name="T64" fmla="*/ 56 w 112"/>
                  <a:gd name="T65" fmla="*/ 47 h 74"/>
                  <a:gd name="T66" fmla="*/ 21 w 112"/>
                  <a:gd name="T67" fmla="*/ 19 h 74"/>
                  <a:gd name="T68" fmla="*/ 21 w 112"/>
                  <a:gd name="T69" fmla="*/ 19 h 74"/>
                  <a:gd name="T70" fmla="*/ 28 w 112"/>
                  <a:gd name="T71" fmla="*/ 18 h 74"/>
                  <a:gd name="T72" fmla="*/ 32 w 112"/>
                  <a:gd name="T73" fmla="*/ 14 h 74"/>
                  <a:gd name="T74" fmla="*/ 44 w 112"/>
                  <a:gd name="T75" fmla="*/ 14 h 74"/>
                  <a:gd name="T76" fmla="*/ 44 w 112"/>
                  <a:gd name="T77" fmla="*/ 63 h 74"/>
                  <a:gd name="T78" fmla="*/ 31 w 112"/>
                  <a:gd name="T79" fmla="*/ 63 h 74"/>
                  <a:gd name="T80" fmla="*/ 31 w 112"/>
                  <a:gd name="T81" fmla="*/ 26 h 74"/>
                  <a:gd name="T82" fmla="*/ 27 w 112"/>
                  <a:gd name="T83" fmla="*/ 27 h 74"/>
                  <a:gd name="T84" fmla="*/ 26 w 112"/>
                  <a:gd name="T85" fmla="*/ 27 h 74"/>
                  <a:gd name="T86" fmla="*/ 21 w 112"/>
                  <a:gd name="T87" fmla="*/ 27 h 74"/>
                  <a:gd name="T88" fmla="*/ 21 w 112"/>
                  <a:gd name="T89" fmla="*/ 1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74">
                    <a:moveTo>
                      <a:pt x="0" y="74"/>
                    </a:moveTo>
                    <a:cubicBezTo>
                      <a:pt x="112" y="74"/>
                      <a:pt x="112" y="74"/>
                      <a:pt x="112" y="74"/>
                    </a:cubicBezTo>
                    <a:cubicBezTo>
                      <a:pt x="112" y="0"/>
                      <a:pt x="112" y="0"/>
                      <a:pt x="112" y="0"/>
                    </a:cubicBezTo>
                    <a:cubicBezTo>
                      <a:pt x="0" y="0"/>
                      <a:pt x="0" y="0"/>
                      <a:pt x="0" y="0"/>
                    </a:cubicBezTo>
                    <a:lnTo>
                      <a:pt x="0" y="74"/>
                    </a:lnTo>
                    <a:close/>
                    <a:moveTo>
                      <a:pt x="56" y="47"/>
                    </a:moveTo>
                    <a:cubicBezTo>
                      <a:pt x="69" y="47"/>
                      <a:pt x="69" y="47"/>
                      <a:pt x="69" y="47"/>
                    </a:cubicBezTo>
                    <a:cubicBezTo>
                      <a:pt x="69" y="51"/>
                      <a:pt x="69" y="51"/>
                      <a:pt x="69" y="51"/>
                    </a:cubicBezTo>
                    <a:cubicBezTo>
                      <a:pt x="69" y="52"/>
                      <a:pt x="69" y="53"/>
                      <a:pt x="70" y="54"/>
                    </a:cubicBezTo>
                    <a:cubicBezTo>
                      <a:pt x="70" y="55"/>
                      <a:pt x="71" y="55"/>
                      <a:pt x="72" y="55"/>
                    </a:cubicBezTo>
                    <a:cubicBezTo>
                      <a:pt x="73" y="55"/>
                      <a:pt x="74" y="55"/>
                      <a:pt x="75" y="54"/>
                    </a:cubicBezTo>
                    <a:cubicBezTo>
                      <a:pt x="75" y="54"/>
                      <a:pt x="75" y="53"/>
                      <a:pt x="75" y="52"/>
                    </a:cubicBezTo>
                    <a:cubicBezTo>
                      <a:pt x="75" y="41"/>
                      <a:pt x="75" y="41"/>
                      <a:pt x="75" y="41"/>
                    </a:cubicBezTo>
                    <a:cubicBezTo>
                      <a:pt x="75" y="40"/>
                      <a:pt x="75" y="39"/>
                      <a:pt x="75" y="38"/>
                    </a:cubicBezTo>
                    <a:cubicBezTo>
                      <a:pt x="74" y="38"/>
                      <a:pt x="73" y="37"/>
                      <a:pt x="72" y="37"/>
                    </a:cubicBezTo>
                    <a:cubicBezTo>
                      <a:pt x="71" y="37"/>
                      <a:pt x="70" y="38"/>
                      <a:pt x="70" y="38"/>
                    </a:cubicBezTo>
                    <a:cubicBezTo>
                      <a:pt x="69" y="39"/>
                      <a:pt x="69" y="40"/>
                      <a:pt x="69" y="41"/>
                    </a:cubicBezTo>
                    <a:cubicBezTo>
                      <a:pt x="57" y="41"/>
                      <a:pt x="57" y="41"/>
                      <a:pt x="57" y="41"/>
                    </a:cubicBezTo>
                    <a:cubicBezTo>
                      <a:pt x="57" y="14"/>
                      <a:pt x="57" y="14"/>
                      <a:pt x="57" y="14"/>
                    </a:cubicBezTo>
                    <a:cubicBezTo>
                      <a:pt x="88" y="14"/>
                      <a:pt x="88" y="14"/>
                      <a:pt x="88" y="14"/>
                    </a:cubicBezTo>
                    <a:cubicBezTo>
                      <a:pt x="88" y="23"/>
                      <a:pt x="88" y="23"/>
                      <a:pt x="88" y="23"/>
                    </a:cubicBezTo>
                    <a:cubicBezTo>
                      <a:pt x="68" y="23"/>
                      <a:pt x="68" y="23"/>
                      <a:pt x="68" y="23"/>
                    </a:cubicBezTo>
                    <a:cubicBezTo>
                      <a:pt x="68" y="31"/>
                      <a:pt x="68" y="31"/>
                      <a:pt x="68" y="31"/>
                    </a:cubicBezTo>
                    <a:cubicBezTo>
                      <a:pt x="69" y="30"/>
                      <a:pt x="70" y="29"/>
                      <a:pt x="72" y="29"/>
                    </a:cubicBezTo>
                    <a:cubicBezTo>
                      <a:pt x="73" y="29"/>
                      <a:pt x="75" y="29"/>
                      <a:pt x="76" y="29"/>
                    </a:cubicBezTo>
                    <a:cubicBezTo>
                      <a:pt x="80" y="29"/>
                      <a:pt x="84" y="30"/>
                      <a:pt x="86" y="32"/>
                    </a:cubicBezTo>
                    <a:cubicBezTo>
                      <a:pt x="88" y="34"/>
                      <a:pt x="89" y="37"/>
                      <a:pt x="89" y="42"/>
                    </a:cubicBezTo>
                    <a:cubicBezTo>
                      <a:pt x="89" y="48"/>
                      <a:pt x="89" y="48"/>
                      <a:pt x="89" y="48"/>
                    </a:cubicBezTo>
                    <a:cubicBezTo>
                      <a:pt x="89" y="53"/>
                      <a:pt x="88" y="57"/>
                      <a:pt x="85" y="60"/>
                    </a:cubicBezTo>
                    <a:cubicBezTo>
                      <a:pt x="82" y="62"/>
                      <a:pt x="78" y="64"/>
                      <a:pt x="72" y="64"/>
                    </a:cubicBezTo>
                    <a:cubicBezTo>
                      <a:pt x="66" y="64"/>
                      <a:pt x="62" y="62"/>
                      <a:pt x="60" y="60"/>
                    </a:cubicBezTo>
                    <a:cubicBezTo>
                      <a:pt x="57" y="58"/>
                      <a:pt x="56" y="54"/>
                      <a:pt x="56" y="50"/>
                    </a:cubicBezTo>
                    <a:lnTo>
                      <a:pt x="56" y="47"/>
                    </a:lnTo>
                    <a:close/>
                    <a:moveTo>
                      <a:pt x="21" y="19"/>
                    </a:moveTo>
                    <a:cubicBezTo>
                      <a:pt x="21" y="19"/>
                      <a:pt x="21" y="19"/>
                      <a:pt x="21" y="19"/>
                    </a:cubicBezTo>
                    <a:cubicBezTo>
                      <a:pt x="24" y="19"/>
                      <a:pt x="26" y="19"/>
                      <a:pt x="28" y="18"/>
                    </a:cubicBezTo>
                    <a:cubicBezTo>
                      <a:pt x="30" y="17"/>
                      <a:pt x="31" y="16"/>
                      <a:pt x="32" y="14"/>
                    </a:cubicBezTo>
                    <a:cubicBezTo>
                      <a:pt x="44" y="14"/>
                      <a:pt x="44" y="14"/>
                      <a:pt x="44" y="14"/>
                    </a:cubicBezTo>
                    <a:cubicBezTo>
                      <a:pt x="44" y="63"/>
                      <a:pt x="44" y="63"/>
                      <a:pt x="44" y="63"/>
                    </a:cubicBezTo>
                    <a:cubicBezTo>
                      <a:pt x="31" y="63"/>
                      <a:pt x="31" y="63"/>
                      <a:pt x="31" y="63"/>
                    </a:cubicBezTo>
                    <a:cubicBezTo>
                      <a:pt x="31" y="26"/>
                      <a:pt x="31" y="26"/>
                      <a:pt x="31" y="26"/>
                    </a:cubicBezTo>
                    <a:cubicBezTo>
                      <a:pt x="29" y="27"/>
                      <a:pt x="28" y="27"/>
                      <a:pt x="27" y="27"/>
                    </a:cubicBezTo>
                    <a:cubicBezTo>
                      <a:pt x="27" y="27"/>
                      <a:pt x="26" y="27"/>
                      <a:pt x="26" y="27"/>
                    </a:cubicBezTo>
                    <a:cubicBezTo>
                      <a:pt x="21" y="27"/>
                      <a:pt x="21" y="27"/>
                      <a:pt x="21" y="27"/>
                    </a:cubicBezTo>
                    <a:lnTo>
                      <a:pt x="2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grpSp>
        <p:sp>
          <p:nvSpPr>
            <p:cNvPr id="39" name="文本框 82"/>
            <p:cNvSpPr txBox="1"/>
            <p:nvPr/>
          </p:nvSpPr>
          <p:spPr>
            <a:xfrm>
              <a:off x="6812982" y="2809231"/>
              <a:ext cx="1453006" cy="4772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游戏模块</a:t>
              </a:r>
            </a:p>
          </p:txBody>
        </p:sp>
      </p:grpSp>
      <p:grpSp>
        <p:nvGrpSpPr>
          <p:cNvPr id="30" name="组合 29"/>
          <p:cNvGrpSpPr/>
          <p:nvPr/>
        </p:nvGrpSpPr>
        <p:grpSpPr>
          <a:xfrm>
            <a:off x="3814326" y="2638188"/>
            <a:ext cx="1337109" cy="809166"/>
            <a:chOff x="3872355" y="2361173"/>
            <a:chExt cx="1529062" cy="925329"/>
          </a:xfrm>
        </p:grpSpPr>
        <p:grpSp>
          <p:nvGrpSpPr>
            <p:cNvPr id="31" name="组合 30"/>
            <p:cNvGrpSpPr/>
            <p:nvPr/>
          </p:nvGrpSpPr>
          <p:grpSpPr>
            <a:xfrm>
              <a:off x="4540458" y="2361173"/>
              <a:ext cx="461963" cy="368301"/>
              <a:chOff x="7377113" y="5132388"/>
              <a:chExt cx="461963" cy="368301"/>
            </a:xfrm>
          </p:grpSpPr>
          <p:sp>
            <p:nvSpPr>
              <p:cNvPr id="33" name="Freeform 120"/>
              <p:cNvSpPr>
                <a:spLocks/>
              </p:cNvSpPr>
              <p:nvPr/>
            </p:nvSpPr>
            <p:spPr bwMode="auto">
              <a:xfrm>
                <a:off x="7431088" y="5132388"/>
                <a:ext cx="352425" cy="184150"/>
              </a:xfrm>
              <a:custGeom>
                <a:avLst/>
                <a:gdLst>
                  <a:gd name="T0" fmla="*/ 47 w 94"/>
                  <a:gd name="T1" fmla="*/ 0 h 49"/>
                  <a:gd name="T2" fmla="*/ 0 w 94"/>
                  <a:gd name="T3" fmla="*/ 49 h 49"/>
                  <a:gd name="T4" fmla="*/ 10 w 94"/>
                  <a:gd name="T5" fmla="*/ 49 h 49"/>
                  <a:gd name="T6" fmla="*/ 47 w 94"/>
                  <a:gd name="T7" fmla="*/ 7 h 49"/>
                  <a:gd name="T8" fmla="*/ 84 w 94"/>
                  <a:gd name="T9" fmla="*/ 49 h 49"/>
                  <a:gd name="T10" fmla="*/ 94 w 94"/>
                  <a:gd name="T11" fmla="*/ 49 h 49"/>
                  <a:gd name="T12" fmla="*/ 47 w 9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94" h="49">
                    <a:moveTo>
                      <a:pt x="47" y="0"/>
                    </a:moveTo>
                    <a:cubicBezTo>
                      <a:pt x="21" y="0"/>
                      <a:pt x="0" y="22"/>
                      <a:pt x="0" y="49"/>
                    </a:cubicBezTo>
                    <a:cubicBezTo>
                      <a:pt x="10" y="49"/>
                      <a:pt x="10" y="49"/>
                      <a:pt x="10" y="49"/>
                    </a:cubicBezTo>
                    <a:cubicBezTo>
                      <a:pt x="10" y="26"/>
                      <a:pt x="27" y="7"/>
                      <a:pt x="47" y="7"/>
                    </a:cubicBezTo>
                    <a:cubicBezTo>
                      <a:pt x="68" y="7"/>
                      <a:pt x="84" y="26"/>
                      <a:pt x="84" y="49"/>
                    </a:cubicBezTo>
                    <a:cubicBezTo>
                      <a:pt x="94" y="49"/>
                      <a:pt x="94" y="49"/>
                      <a:pt x="94" y="49"/>
                    </a:cubicBezTo>
                    <a:cubicBezTo>
                      <a:pt x="94" y="22"/>
                      <a:pt x="73" y="0"/>
                      <a:pt x="4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34" name="Rectangle 121"/>
              <p:cNvSpPr>
                <a:spLocks noChangeArrowheads="1"/>
              </p:cNvSpPr>
              <p:nvPr/>
            </p:nvSpPr>
            <p:spPr bwMode="auto">
              <a:xfrm>
                <a:off x="7412038" y="5327651"/>
                <a:ext cx="82550"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35" name="Rectangle 122"/>
              <p:cNvSpPr>
                <a:spLocks noChangeArrowheads="1"/>
              </p:cNvSpPr>
              <p:nvPr/>
            </p:nvSpPr>
            <p:spPr bwMode="auto">
              <a:xfrm>
                <a:off x="7726363" y="5327651"/>
                <a:ext cx="76200"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36" name="Rectangle 123"/>
              <p:cNvSpPr>
                <a:spLocks noChangeArrowheads="1"/>
              </p:cNvSpPr>
              <p:nvPr/>
            </p:nvSpPr>
            <p:spPr bwMode="auto">
              <a:xfrm>
                <a:off x="7816851" y="5364163"/>
                <a:ext cx="22225"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37" name="Rectangle 124"/>
              <p:cNvSpPr>
                <a:spLocks noChangeArrowheads="1"/>
              </p:cNvSpPr>
              <p:nvPr/>
            </p:nvSpPr>
            <p:spPr bwMode="auto">
              <a:xfrm>
                <a:off x="7377113" y="5364163"/>
                <a:ext cx="2381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grpSp>
        <p:sp>
          <p:nvSpPr>
            <p:cNvPr id="32" name="文本框 86"/>
            <p:cNvSpPr txBox="1"/>
            <p:nvPr/>
          </p:nvSpPr>
          <p:spPr>
            <a:xfrm>
              <a:off x="3872355" y="2809229"/>
              <a:ext cx="1529062" cy="4772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语音模块</a:t>
              </a:r>
            </a:p>
          </p:txBody>
        </p:sp>
      </p:grpSp>
      <p:sp>
        <p:nvSpPr>
          <p:cNvPr id="61" name="文本框 60"/>
          <p:cNvSpPr txBox="1"/>
          <p:nvPr/>
        </p:nvSpPr>
        <p:spPr>
          <a:xfrm>
            <a:off x="8107321" y="3048355"/>
            <a:ext cx="2822914" cy="377026"/>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mn-ea"/>
                <a:sym typeface="+mn-lt"/>
              </a:rPr>
              <a:t>结构设计、接口设计</a:t>
            </a:r>
          </a:p>
        </p:txBody>
      </p:sp>
      <p:sp>
        <p:nvSpPr>
          <p:cNvPr id="62" name="文本框 61"/>
          <p:cNvSpPr txBox="1"/>
          <p:nvPr/>
        </p:nvSpPr>
        <p:spPr>
          <a:xfrm>
            <a:off x="8111014" y="2740768"/>
            <a:ext cx="1107996" cy="369332"/>
          </a:xfrm>
          <a:prstGeom prst="rect">
            <a:avLst/>
          </a:prstGeom>
          <a:noFill/>
        </p:spPr>
        <p:txBody>
          <a:bodyPr wrap="none" rtlCol="0">
            <a:spAutoFit/>
          </a:bodyPr>
          <a:lstStyle/>
          <a:p>
            <a:r>
              <a:rPr lang="zh-CN" altLang="en-US" b="1" dirty="0">
                <a:solidFill>
                  <a:srgbClr val="00ADD0"/>
                </a:solidFill>
              </a:rPr>
              <a:t>主要内容</a:t>
            </a:r>
          </a:p>
        </p:txBody>
      </p:sp>
      <p:sp>
        <p:nvSpPr>
          <p:cNvPr id="63" name="文本框 62"/>
          <p:cNvSpPr txBox="1"/>
          <p:nvPr/>
        </p:nvSpPr>
        <p:spPr>
          <a:xfrm>
            <a:off x="8107321" y="4287692"/>
            <a:ext cx="2822914" cy="377026"/>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mn-ea"/>
                <a:sym typeface="+mn-lt"/>
              </a:rPr>
              <a:t>结构设计</a:t>
            </a:r>
          </a:p>
        </p:txBody>
      </p:sp>
      <p:sp>
        <p:nvSpPr>
          <p:cNvPr id="64" name="文本框 63"/>
          <p:cNvSpPr txBox="1"/>
          <p:nvPr/>
        </p:nvSpPr>
        <p:spPr>
          <a:xfrm>
            <a:off x="8111014" y="3980105"/>
            <a:ext cx="1107996" cy="369332"/>
          </a:xfrm>
          <a:prstGeom prst="rect">
            <a:avLst/>
          </a:prstGeom>
          <a:noFill/>
        </p:spPr>
        <p:txBody>
          <a:bodyPr wrap="none" rtlCol="0">
            <a:spAutoFit/>
          </a:bodyPr>
          <a:lstStyle/>
          <a:p>
            <a:r>
              <a:rPr lang="zh-CN" altLang="en-US" b="1" dirty="0">
                <a:solidFill>
                  <a:srgbClr val="00ADD0"/>
                </a:solidFill>
              </a:rPr>
              <a:t>主要内容</a:t>
            </a:r>
          </a:p>
        </p:txBody>
      </p:sp>
      <p:sp>
        <p:nvSpPr>
          <p:cNvPr id="65" name="文本框 64"/>
          <p:cNvSpPr txBox="1"/>
          <p:nvPr/>
        </p:nvSpPr>
        <p:spPr>
          <a:xfrm>
            <a:off x="1434006" y="3074311"/>
            <a:ext cx="2043308" cy="377026"/>
          </a:xfrm>
          <a:prstGeom prst="rect">
            <a:avLst/>
          </a:prstGeom>
          <a:noFill/>
        </p:spPr>
        <p:txBody>
          <a:bodyPr wrap="square" rtlCol="0">
            <a:spAutoFit/>
          </a:bodyPr>
          <a:lstStyle/>
          <a:p>
            <a:pPr algn="ctr">
              <a:lnSpc>
                <a:spcPct val="150000"/>
              </a:lnSpc>
            </a:pPr>
            <a:r>
              <a:rPr lang="zh-CN" altLang="en-US" sz="1400" dirty="0">
                <a:solidFill>
                  <a:schemeClr val="tx1">
                    <a:lumMod val="65000"/>
                    <a:lumOff val="35000"/>
                  </a:schemeClr>
                </a:solidFill>
                <a:cs typeface="+mn-ea"/>
                <a:sym typeface="+mn-lt"/>
              </a:rPr>
              <a:t>结构设计、接口设计</a:t>
            </a:r>
          </a:p>
        </p:txBody>
      </p:sp>
      <p:sp>
        <p:nvSpPr>
          <p:cNvPr id="66" name="文本框 65"/>
          <p:cNvSpPr txBox="1"/>
          <p:nvPr/>
        </p:nvSpPr>
        <p:spPr>
          <a:xfrm>
            <a:off x="2165587" y="2728454"/>
            <a:ext cx="1107996" cy="369332"/>
          </a:xfrm>
          <a:prstGeom prst="rect">
            <a:avLst/>
          </a:prstGeom>
          <a:noFill/>
        </p:spPr>
        <p:txBody>
          <a:bodyPr wrap="none" rtlCol="0">
            <a:spAutoFit/>
          </a:bodyPr>
          <a:lstStyle/>
          <a:p>
            <a:r>
              <a:rPr lang="zh-CN" altLang="en-US" b="1" dirty="0">
                <a:solidFill>
                  <a:srgbClr val="00ADD0"/>
                </a:solidFill>
              </a:rPr>
              <a:t>主要内容</a:t>
            </a:r>
          </a:p>
        </p:txBody>
      </p:sp>
      <p:sp>
        <p:nvSpPr>
          <p:cNvPr id="67" name="文本框 66"/>
          <p:cNvSpPr txBox="1"/>
          <p:nvPr/>
        </p:nvSpPr>
        <p:spPr>
          <a:xfrm>
            <a:off x="672078" y="4351629"/>
            <a:ext cx="2822914" cy="377026"/>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mn-ea"/>
                <a:sym typeface="+mn-lt"/>
              </a:rPr>
              <a:t>接口设计、界面设计、出错处理</a:t>
            </a:r>
          </a:p>
        </p:txBody>
      </p:sp>
      <p:sp>
        <p:nvSpPr>
          <p:cNvPr id="68" name="文本框 67"/>
          <p:cNvSpPr txBox="1"/>
          <p:nvPr/>
        </p:nvSpPr>
        <p:spPr>
          <a:xfrm>
            <a:off x="2123338" y="3980105"/>
            <a:ext cx="1107996" cy="369332"/>
          </a:xfrm>
          <a:prstGeom prst="rect">
            <a:avLst/>
          </a:prstGeom>
          <a:noFill/>
        </p:spPr>
        <p:txBody>
          <a:bodyPr wrap="none" rtlCol="0">
            <a:spAutoFit/>
          </a:bodyPr>
          <a:lstStyle/>
          <a:p>
            <a:r>
              <a:rPr lang="zh-CN" altLang="en-US" b="1" dirty="0">
                <a:solidFill>
                  <a:srgbClr val="00ADD0"/>
                </a:solidFill>
              </a:rPr>
              <a:t>主要内容</a:t>
            </a:r>
          </a:p>
        </p:txBody>
      </p:sp>
    </p:spTree>
    <p:extLst>
      <p:ext uri="{BB962C8B-B14F-4D97-AF65-F5344CB8AC3E}">
        <p14:creationId xmlns:p14="http://schemas.microsoft.com/office/powerpoint/2010/main" val="42660070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9E2CB9F-88E8-420E-A03E-7BF72D13A331"/>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JOw9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CTsPVIqok5BfEDAAAsEQAAJwAAAHVuaXZlcnNhbC9mbGFzaF9wdWJsaXNoaW5nX3NldHRpbmdzLnhtbNVY727aSBD/zlOsfOrHYtImTYoMUZQYBZUABeeu1ekULfaAt1nvut41lH7q0/TB7klu1gsECmlNe5xyQhF4duY3/2e88c4/JZxMIVNMioZzVK05BEQoIyYmDec2aD0/c4jSVESUSwENR0iHnDcrXpqPOFPxELRGVkUQRqh6qhtOrHVad93ZbFZlKs3MqeS5RnxVDWXiphkoEBoyN+V0jl96noJyFgglAPAvkWIh1qxUCPEs0o2Mcg6ERWi5YMYpylucqthxLduIhveTTOYiupRcZiSbjBrOb2cX5rPksVBXLAFhYqKaSDRkXadRxIwVlA/ZZyAxsEmM5p4eO2TGIh03nJe1FwYG2d1tmALc+k4NzKXEIAi9wE9A04hqah+tQg2ftFoSLCmaC5qwMMATYgLQcK6Cu2GnfeXfdXuBP7y7Dm461oY9hAL/XbCHUNAOOv4+/GXhr9/3/UGn3X1zF/R6naDdf5DCiG4ExHM3I+ZhZGWehbAKmKfjPBkJyjgW6TdhVKCxzDnNJhDIFsMsjilX4JAPKUze5pQzPcduqGE33AOkFyqFUA9M2hqOznJwHuAsIBqGuVzVxMnrVU2cnm247lrtD27ttNKjWtMwxuJBWmGa566TlmxjKTZcM89kJHm0cgiSEURdmsBaTwzvmWgh55FDxpgEjq5eZIxyhzCNrocrYZWPlGa66L3WOidBLBwSQG6GW6EIY5qpjYivom4KP2z+2ZUa1F82FJb0GOsfMucRmcuccHYPREuCac4T/BUDWW8mMs5kUlCx3zVRnKFxUwYziM7LKHqPKpIcJXG4pBy01fAxZ5/JCMYyQ1ygUxxFSGfK4lf3Ak6pUg+gdGnjM9si7e6V/+6ZcZBGUyrCPcGxNiBJ9UHw6ZwIqZdyGI6Q5gqKpEQsKs7K+Fb9+TQoluTcpvnfTsYa9AFTchgt+yTmhxaUVhvTadGIprkKaGxBhimxmHgQ4mRhIoeygCEVRAo+JzTE6a1MW0+ZzBVSbANbaPXzFlp5wkTxNMEpiBqzCLJSkLWjFy+PT16dnr2uV92/v3x9/l2hxV7rc2rU2cV2+ejiLCf1zfr8gdB3luiWbEtmiSnUaEvp7heDxQLbHvGea1bP7k1ULMynuIiG/sXg8poM/OFtJxjWyxRDV2Lf6TDGchqb98gyMr3bANPhl4I3US/D2B/4v5cCxASW6ptyaru9Ug6/KcM1sJu8v7bFS5mAk39iJxnOfs4ShuX7v+jjx1rq10fAf9LGv/RCaWfAgdoYaBbGmNGDVcGTH5OHDO9Tiph9Wl0BN+58nrvzdm1OEiZYgnE07wGrK3nz5LiGt8idR5UKom3+h6NZ+QdQSwMEFAACAAgAk7D1SCyqiduxAgAAVAoAACEAAAB1bml2ZXJzYWwvZmxhc2hfc2tpbl9zZXR0aW5ncy54bWyVVm1P2zAQ/r5fUXXfCXstk0wlKJ2ExAYaiO9Ock2sOnZkO2X99/MrsdukzXpCqu+ex3e+t4LklrDlh9kMFZxy8QxKEVZJowm6GSmv53mnFGcXBWcKmLpgXDSYzpcff9oPyizyHIvvQEzlbHABvZuF/UyheB/fFkbGCAVvWsz2D7ziFzkutpXgHSvPhlbvWxCUsK1GXv5YrNajDiiR6l5Bk8S0vjIyjdIKkBJMSN/XRs6yKM6BBk+X9jOR07s6/foD2o5Ioizt5pORMVqLK0iTfHVjZBzP9O1pVRZGThMU/FUa+uWzkVEoxXsQ6eV3X42MMnjbtf/TI63glUloyjldxHcO5bjU42eiujRylmAeZBydrYJPj33rXQTyX+O5R2ZcBadPJq8HC8EUPaewVKIDlIWTs8mavz12Ss8HLDeYSg2IVT3oSQf9hDsZrkl1Pe4PvBFWRiCv6BGvnHYNrFy8ETDV9/jV6tauiji+d10UoICdV0YR9soe+Vun9QgZKXvkMyUlPDK6P4IfWhwnlPgW+2Kezr62AsP6GPIVTsFqPD2YwZWRa68ImIaXsJQmnBfSgKkayqzOhZQdxYQY3pEKK8LZL4PL9/YxEmUHBt9pw32FFFEUhtrNxqiXdFwve0670VvTdnQ/Cv3j3Hmm9A6/nmOlcFE3+kdJzmeedz2398yzYYpZkxoP4p5t+FRSg8UWxAvndLIfxhVMBnM3XGNwlEVZQNlwnpG/ZKgArGtyEGtdNwKhcVKdw9Wkqqn+U68E3qBMCSNGx1S1vo5h8t6XkcI3AWBR1KFr3cFZmo4qQmEHYfYjhX3w2MuQ1F061nA36gE2Km45r5nUk35V9K0S41LDAOFVxzXMcJbzW1jhXNqXJZMflnA/+slaDtvMtF7s3Sl8KyU3a/txCrXS/Df5D1BLAwQUAAIACACTsPVImMCOJccDAAA9EAAAJgAAAHVuaXZlcnNhbC9odG1sX3B1Ymxpc2hpbmdfc2V0dGluZ3MueG1s1Vdtbxo5EP7Or7D21I9lk75cUrQQRclGQaXAwaYvOp0isx5YX7z2du2F0k/3a+6H3S+5MQYSSpKaNmnvhCKy45lnZp6Z8bDR0adckCmUmivZDPbrewEBmSrG5aQZXCRnTw8Dog2VjAoloRlIFZCjVi0qqpHgOhuCMaiqCcJI3ShMM8iMKRphOJvN6lwXpT1VojKIr+upysOiBA3SQBkWgs7xy8wL0MESwQMA/3Ill2atWo2QyCG9UawSQDjDyCW3SVFxbnIRhE5rRNOrSakqyU6UUCUpJ6Nm8Mvhsf2sdBzSKc9BWkp0C4VWbBqUMW6DoGLIPwPJgE8yjPbgRUBmnJmsGTzfe2ZhUD3chlmAu9SphTlRyIE0S/wcDGXUUPfoHBr4ZPRK4ERsLmnO0wRPiM2/GZwml8NO+zS+7PaSeHh5nrzpuBh2MEri98kORkk76cS76PvCn3/ox4NOu/v6Mun1Okm7f22FjG4QEoWbjEXIrKrKFNaERSar8pGkXGCPfkGjBoNdLmg5gUSdcazimAoNAfmzgMlvFRXczHEY9nAYrgCKY11Aaga2bM3AlBUE13AOEAPDWq574uWrdU8cHG6kHjrv12ndGmVEjaFphs2DskVoUXhTtFIbK7mRmn0mIyXYOqExsiwwl+OSUxEQbjC3dH1qLAPmjAvk39ru18fSbCWXZrTUGxyuebStnLZ+7yoD+g+XnBPdpfpOVYKRuaqI4FdAjCJYuCrH/zIgN8eDjEuVL6SCakO04AzIlMMM2JGPow/oIq/QEm+LQoBxHj5W/DMZwViViAt0incLyrl2+PWdgAuq9TUoXcX4xDV9u3sav39iE6RsSmW6IzhWG/LCPAo+nROpzMoO6UhppWFRFMbZ4swnt/q3l0HzvBKuzA9djBvQj1iSx/GyS2G+GoG324xOF4Noh2sBjSPIsSQOEw9SvBm4rMAXMKWSKCnmhKZ4H2s71lOuKo0SN8AOWn97hM6ecLl4muCqR48lg9ILcm//2fMXL389OHzVqIf//PX303uNlpuqL6h151bVyZ2r0M/qi4X4FaN71uKW7Zkqc9uobMvp7at+uZK2r/gotAvh9t2yWIE/ZrUM4+PByTkZxMOLTjJs+JS3q3CSTJphg4ztbz0fm95FggTHXvCWRx/F/iB+6wWIJfGaBD+33Z5Xwq99tAZuN/dv7GWvEPAun7i7CW9zwXOODfm/mMy7huT7h/qHDOb9P/rc2D7UYAIt0wxr9Gh1/flX2YMS9l/iwD2tX6U23p2i8Na31BrKN1/5W7V/AVBLAwQUAAIACACTsPVI+GKxa4QBAAD/BQAAHwAAAHVuaXZlcnNhbC9odG1sX3NraW5fc2V0dGluZ3MuanONlE1vwjAMhu/8iqq7Toh9lu2GBpMmcZi03aYdQjGlIk2iJO3oEP99OOWjad1BfGnePn0du3I2vWC3wjgMnoONe3b7d3/vNEDN6hyufZ136BnqoeHpHD7TDHgqIGwgxeHTo7w9EZRxKJzprPxAW1PzCyW+WTBu6rgiLDShGUIrCO2H0NZU4l+vsn1VVUW1Ns9ya6Xox1JYELYvpM6YY8KrV7fqBTZgWYA+gy5YDJ5p5FYXeXJ8iDDqXCwzxUQ5lYnsz1i8SrTMxbwr/7JUoHc/fFUBg6foZeLZ8dTYNwtZM/FkiNFNKg3GwD7v4wSDhDmbAa/5Dtz6B/WM2wU16CI1qT3QoxuMOq1YAq0uDUcYPiZ2Xq1uRhhtzsLaVsTdLYZHcFaCblmN7zE8UKpcXfADlZYJdqSFtnt+RLlk81Qk+9QDDJLDw6JtV/dOhbrjj0NvhGRjhJbERGZdF8cFU2/JwTWNrFNq5jklCkqURGJFgQV5Gtu8RnD/FXyfO0txFCu73vYPUEsDBBQAAgAIAJOw9U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JOw9UibbXtbYAAAAGUAAAAcAAAAdW5pdmVyc2FsL2xvY2FsX3NldHRpbmdzLnhtbA3KOw6DMAwA0J1TWN5bYOtAYGNkAQ5gBQsh+YNIhMrtyfaG1w1/Fbj5SodbwPbbILBF3w7bA67L+PkhpEy2kbhxQHOEoa868Ugyc84lJjiFHr4W1oLME2mZ0VXZsO6rF1BLAwQUAAIACAD3klN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CTsPVIOKfINGIJAAA1PgAAKQAAAHVuaXZlcnNhbC9za2luX2N1c3RvbWl6YXRpb25fc2V0dGluZ3MueG1s7Vvdj9tYFX/fv+Iqq5VAQs2H84nSIMe+mbGacdLYnWlBKPLEdybW+CNr30w7qzywgIQQQjwidRcJEEL7Ak9IqLuI/V+QOoUn/gXOvbYndibJ2NNWgNbjtqrPPb9zzr3n4/re03aDC8uVlgH1HOsTg1qeqxFKLfc86H2AUHfm2Z4/9klAaFBeU04s1/SeK+6Zx2hADajhmoZvSmw06FXQgP+gdktsy214q/frNdSq4xpuIxk3JBjrCHJHkGBMrlWlbnlDRCjXJzPi0u1Su+XU6G2A4gbEp4prkhc9Ic2dHErP4MA3TAv4gl6zzp5VrHUl19mD6tVGq4FXNVEQhCaSGnJVrqxarU5LrCJcqTcqwqrfrgk1AVUbjWqnuaq2ag0B3gadJkip404T1Vv1ek1e1XAN0EgU+3JNWrWETrUqgjbc7kirwaDfqlRQtVoV6vKq0RQG/QoCbgFkiEKbLaAgC32huRL7YrUtoIE06A/qKyzjptRA7RpuViqrer8vVCrrxV3PLrlca2rm6cTLeYfArS7YOspiq7wluLqzpe8Ds06chW1QglzDIQ9LM89xiFuKYpLHb8wRm5KmhkQgM3zv+ovfXf/m626Zv8QjXHsy/JN0ZJkPS6dLSj33wcxzKZj0wPV8x7BLvQ/DCInsz4L0LomfB3dmzMhaXYv/ZIVFuiBq4dkHgjVdGO7V0Dv3Hpwas4tz31u6ZiYz51cL4tuWewHclU5LwnsV2VZAFUqclH24zZ7ssAVUpYAw85qYPZmQtnFK7Fhjhf/kwK1V3r0iG9BLK7Aoh4pV9uyDLoxzknZAW2TPfowLWtJea7HnbhAlLyiwCyzJa3vZbeOK+GklYVHci/IWy0XeeFr43jlb7DTubkff4GwPaox7ziyssCcTiE2QKczkpWjZ+PzlDcbodbOWdB3QAs5NFpeIxEWO+1NpdDQW1WfT4ehgNO0rB6WeFGYlYmn5rVqz/aLaaH67W45wGSVpR+JwmJaFuLBGJZssVZ+MhlMQiIdTFT/VSz32Z27o6Ik+VFRc6kV/yS1gPMHHpR77Mwv0yWSCVX2qDRUZTxVtqo50vi5DrGO51HvmLdHcuCSIeujSIs8RnRME5dnyCQpsy+QDrGRb7pJk0CePjkRFnU6wpk8USVdGaqmneb5/9R0u2VjSOQTP3AiQaQXGqU1MrhZChI+z8gLa+VcYgl90bgGn5xiW+yCL9ol4oqgHU300GmpTrMoxpdTDrolk32Ca8guaiBqegAzfgN36fvApjz4uAYm2nVvIoXJwOITfOjPk0Dqf2/Cb3sOaMQaXjImbAQiBgycQdZp2MprIbA1BITLQwgiC555vpoIm6boMshVVGkFoSnpCvs7ExLLB8ZY7g9AhM5pB3hHWNPEAT/ujpxDjkJujnKDRI0jJRzlBz7AGOYS1DDBVPFYORJYRLA3jBIlzcGaweLevkDGbAY6t5qXlLQOgsBWGNOHZGDzIrUnDj5+AIxVxuCPbQ8Gw2Pzt3LokYIpvwjaXQReUIQnLLLoeP1G+Px2IyhDLUwg3eXQy1XmVZEod4wq5HkWGeWm4M4JOycxYQiZcwZhpmXyMeZ6b8PHS+gQZNKo/H0WlS5Xx04/uYVKq4G2xDD6RQRl8pizoXdrZskUzuKchLNZ3WpFlAe5tgiZhVZwoo3fjosBylnZYpd+Fo26My+usO+14+/XK7rb3YIwWluC+AhWtb3m5QBh2YrblwOZp5wIq6gDUjcN6DgWfnUNzCVBHkQzVQ28h5hhWLmXIMaxoPhEnuK8pOnxsnZBTdvrIAOa5Gnptu7/ZGdEmcAy/SdVTcubB95JNjMvwQwb2Lu7+LF5OfCqlthZd0YdguAoyz8OgAqm25bAzVDaxT45wvBThbpCaz4m3tE2e3bZ1wXcEWOelQ25/h535nsOpthHEcR1uSt97S0PCKU5CveN8HxA3CZrZV4n8fCuPaVicSIdTSVQlzE4ULJ/t7DjIDrYmQ12bDsU+kwBp4hh0Nodd+Iyd87LLCk8EMh6IIC+a/Hisv3711b8+++IfP/pjdkkbJoVUFFG/m1cO5D8rnPhG3g9Uj5Lghxnk6GI/DeUvGYHRmSqGXn/2l9d/eBnedL358avXP/vq+tef/vPvr968/OnNKmWRrEAAv5MjjRFuW47nsCuwTKohRSI3i7ouSodHkEXw0fn6z7+//vyXb37ypzdffv348b//9rLZaVaFVkOIJaHrn//i+vMvX//qr29++ymMVxtCs1Xp1KrVVk69R+LkEdRSfnwo9Y4M/wJqse55dpBTEPckC3cIhZzQ9al5SW3LJTnhb725scnryngqyjK/ToC0t63ZRbijm3Amim4Oke2d55EnHYoqFPwNkcS0aH6ZfL+MCyFUmfB9XWMut26fN4T1HY1twLZAU1c+LvU9e8wuy27fDgMDu9uDyO9Rn90SxG9JjmDuPY98F3ElKZucYzBhzD4/E7xr2ib3hGWb2Tsz7CDijSibjMeeDTuNFM4mITpN30RJUp/fJScAN6RbhsO57RZ3grjJr5IX9BZ/grjJr7FNagQHxVugzZEkMr7e6xt+kp7FccBDXF7VIp74Lc3DLBiya94gYVJESHM6nkl6fK/VLYdEucxoSYPLOyzuujefQ0cMc3rFpx2wNkZqYB275f3B26UWtcnuyObzgPxLTou95ov+sBmxuRQhFdGrBXlYgmONMZuzfSEooUjGwxITGbZ4duEWcSljlSyB5NmwH+rwUs4reT6gyyp4PogXZvp+ULd8a6G65X0O6kZid/vPXTqnxMcQAhaJYzNNS3LP44u1Y/59G7NElWXHaFIAnYNsF05cN6AEJRVXxPBn8ziqwpfkOHyqUssmlySuUwlCYnH2z78bQHLsj22RDskZTdbOiLI1CRJst7IgqnTrYExypwd2wvgJbysuHNmWdRH3trSjxmnAp7+lWsVbT0LZlt0oLtMs4JOsISEVuluUAe8uB3TLyV0WqtSWVu3e/m3Y/i36t0X/tujfFv3b/5v+7QdFA7do4BYN3KKBWzRwiwZu0cAtGrhFA7do4BYN3KKBWzRw4wauxm8Di+5t9vPV/2KDFpLCW/qz3J3OottadFvfabd1/wX3/duta9b3021N2F20W79x7dZ9naYMnZ97N1wztDKLjuv777iGsHwN1xBT9Fvfc791966Tpd2699/+/Be7rZs0gIK8nf8z/D9QSwMEFAACAAgAlLD1SC6Abw6EKwAAZGsAABcAAAB1bml2ZXJzYWwvdW5pdmVyc2FsLnBuZ+19CTSU7f93CkkKecgURomekjAqZI+oLHmSfTdECU1T1hkTypLJKE9GES2PJOuU9bGMwgzRTFrsWWaSLGMaMmOZ5Z1pVfH7v+e87znv77xH58Rxz31f1/f6fr77dd3fSbC2MlsnvEl4xYoV6w4fMjm2YgU/aMWKlVeEBLlXXg6Z/8v9xQc9ZnZgRSFBZoT7B7+vkaXRihUY1FqmpwD37zVnDjlCV6xYX8/7z4cPeuC9YsWp2cMmRsdD3ShvA/JgHY4GH6uV3C+oGn5IEd7UsP2a71ba1diHoekvpf7u3PrHvUbhLZKlfgoOl9uE+v7xurPpsmL3HtHubidoTFmCZX5r/9hHd4hvyAm6y3z+GPNEwZT2mUORvu19GvM3idodjv2lJwjGcY349KDasJlRe2z4zCQaC5uavaQKe5KzSa1uxSqRhT/qbm3yqzTx/uOq7S4DuVOcmQ4Eq0MHbn1gwxbxn2/k/nDxkgcl0iES3tX0bv8DIiObfr+jIKppN4l8p7wvfOwU8J1iLlL9pY6gtMcFvgU/JuKimtTkLnekhz6l4iUmwui6Gj+PgjwtD0LGucFoB41iC4x/nUPtzLTg1vpQv3fbcGD0NtCvH2JFhEDbAu2zKmbvnMNG/hlWq9f/0+eEC/LGyVuafiZJ2sNDelW0iEPck53Xrz/7ZUwhED8gWuTXVcSqyzddOC+df82+WflnPvw2we3XdejaT9n1/kU1wTP0ciz8452VO2+vpD2Wj1RqIMbqPflb3vhVt4Cv6D78ISvA1wej5n0HstgjWeuDaqZTb6QLP7ggDDsqQPI1ZiKb6IJGsfIKV5QSW2fmGWsTh3uhhK/TP69DMPGItNrcC8IP6pqFG4jxp4li3kKgl36PmpCMRJHvbECsS8N+vslO4JHeAS69Yt4L1mB9wsN/JTlY0ppPUszb74CP5Z+JLTPzVZOkSkbvV7AMNTwu3+ctw1myiS6iA+IHRosuYM8zkdOWHr2FvBuiRSwf5K/xgQCCFGO/86TuD0uB44YCZTuTKZLB3kL6/MAFPPwb0HmzrsKVdwM/4Ka1o8QzEqhPWOSH0Abk+PXP4DTXq1Z/fPrcl8mZJDv3z7U/73APH8l+7I7q6dFOYmkSXk34woEtEuXgno52jv70NJQBn2AHOuvg8+r+5BItvAjR47cOwUdtsvbrMj/WxzGqh/Woc7DJ5u392j78/JD5+T5Gbcjb53NjkPk53RYEfiYnK3LuhAWT8dpM5/7bPjZr/DGxdizZhpykFwtllJcHJ9lEte2Ub3px8dlNayk0zc7jx1x0iwdbG+IPI/gB6m1BWSqdfk+eZBuZIoOGQ99dNQsksBokjlZPlXZKQtLlFeTsx0cdVsuMIVSLslkIlxhRyQrqEgvw3u4nvrOkjjQ7nIXoGKRRhbZsRcajzGOQQ4e7J5DnL5zhDffqbE5Triygy0m6aCUjewFAAj8AktcR969Sd3LA6NdSHvhRIyDN5uYPY5D0tO551wxhUFKNvWmZPi6vDrkkIa4Bvg1zcNXusFSdnYU+ZqY9O17KQd/rgR5Nq7sJnMjnqonETv8Dji445yjP78rSZPWvqQiItAmIYNLS0TUl1gpsBEsOEOztvVca4b6EtDRZNTiJFUeueq51tPrOiQgOkp5jXzSYrUjr7I6IKEHfkFkLelSq5iYwYb6EPGUmdE6qJu5CobB7Hq3f3d2iRdLT6DbbHDJ+NN2uusu3qr8svSEdPhHWLgvNUl5CYjW0E63vUqpDP7WZiYrrNyB6srxdY6VU0vz48JP9eHbJiF1y24H4IUR537xX2BUKRK7nKmSiN2L0nbRk2hIYeFBNlN32PxJRdLIWd3dH5IccMEk7s6shnkwi/oMLQ3segrG6fLNqZucwRHqObU8Ahd3BSSrCszI3hXBHHnunJZl2Z2WXm6dZ7IDxxyc/LJThjSiAkmOhkcDx22WLz3w7eI48ztVdjePyPcrjTWIwIf0F9u9PDbX6bS17uSbptZ1h8p011/fe2bWbXFD3gx+vrRAZXP31iBX2jrgkC4gWfbJ6gZH0ETyR5l0pKGkd1S0sBNpz55HS340+1ZLS3wUoqnsE9TjvgnCrddTpomIF449bZhba09Y6kZRdHbdX7rR25jOKVTrefvFRBbJ8Zf0P+6XDgnCtVxRgCYFJ87w2tIlrXU4pL66cp3IMCFzbpWYs8KjmaZLIk7iBmB+2Pwq0SsPikUuM8APDgMXlyZDyCd9layhw4oFhmX3n1S0zYrCfjWvs4VR/rm19ULC4Ejy4xdaq4tpmkSV0q1Wt+ew6LjqlP6xzqLLajxWWvgL62vP9PwM/I51dzaL3xHW4I1gfu/2LZNmUfvZzbvChdiNqpi+JSptxM2BcXRQYLc2wWQaCw6jfHFQNCR0rKD+FjrjFFaSBqOPyteXkCN3aDgHAJkvHe81Knjhnnx8s0/Id6H2nGOw5w2VrGnalc/9Yl76XWay1yZ9PFy6dzwjHTDlu/4DrtbisA/lYKqVHA4KmL/1QuZYL8mD/y8PBvFGiRbh+diHyntxg4H3WP/8ekOx8yIXu1ab7JwOypwLLo7+LXmuQYTJmbyO0SrjVnSub3FBgAevr1AT5AVNHj7neET5ty+XdyXWvSvKLW7FPSdp0ma9+tS6VS2P7H0TKzjNvJWcIIbXQ0MFLG9cjJrcjJgnDvvpTN+oTVWtDaas2evMCkwXcEwEP7I5GFsEp/nH0MFrrQw8P3di0T7PWUY47P2ZxZrPiUAgmOW57FmzywzCQPQh0O5fLhd8/7X7pdULVW+H138hUw0Y9lFdYGYNl9WBrbrg0migrHaf1O2hHigHVBxPxGzjTd3iiUYsnze90QUxAsyLsD20kgO1Ne+m9UGKAW+Gv8Q83trI1MuWXUr/qFNngraxkh9EgFRq4Rc4Opcs3xgm3Houis87tfOAgKOvcD/1Cks8lH7akFBEznPZ1lDKR4wIAWjir8yqGHV+k6l4FlMhPS24cntvLwjzsDUzk7N4Ohjgjg/DlPd3zAvnEjZyk+cih6/Z92sPt7wJT1xSNpT1eedSA9clSK2Ri6Jgn85orYBF4uZNgFBSUrGn9NhIFQvu9QO1PL0sDjYzn4wOmaIDycgylTCso3wRvsnvlZaF9Xi+luPa2/M1oZ4I4UF2J8GaiqEadlGHjYn8euFOsX3UwdIx8DfIfmEyogqGQ52+L89XP6Sl7wSK0j4yXOWD3KB6IL0vc+vTyTEgEMVHIfGuD35ODvYiMexThhJ5UHZPuI9Pt215wBaRAsmLb7Xh8ZLPWIpK2MwapFRKRa3ZxPUbhLqXCYSLJTwfUXrUtVVXHEYs1lcHCdhxhcnKxL170fYBW9igQQkbcz1W0J+Tjz2OVudemes3NnTxCx33cWkbXgPYUeN5MlUydtXfQxWeCv7KsE2Qt7m1y6Mx4UUwJGl5iS6JvSAZTY8TLS9HXG7zza45nX1LAPKvOqGucsUkp1dKP/nsIn8v4WNFvA7Y3OCYACqJXitCSXO8tIjCSRqYRQcjpSoU0P4SnJwuULKTotOLsrlC/oHbA8GnqJcx6JS+L+Xh5xaeXg/um3YPj8RUwwLNDEg4oWwEnge5C5IkauF50ohD1aRgMVwHV0eQa6nY1S3/lWyFVkjLfJ4r8PJEEgW5/cGuon87O7giXhnn3kmbbeY2rKqfjMeLnSmzfzQRZ4JysMSJ7u8nutQC/terds17XykW0u2dTJapC88c0rZDQ3ahEGkU1K+1IXt3e4/IWOMaxtbsILIZLGi+yFgItsJ/SOMODyeIpeVIndtlfROvIt0sU+3iIoXYkBeFNb4sNmsJweIzBm+4DscEWFhNcx8/BMm3yaFrtOntIGWNFB/0wsFZIkjn7SMNeizN6sfO2UWe6+8BK7M2pChmJhmcAgRnCGl/W2iLcwlTelQkmqn8Vi9OAB0KgiY4/Xr55WDdtJx8MVKlHDlnlDN2T+t2UGCZDalKsURYC4cdvXwLkHEBWiBrF3t9r8ar7yPDbQIG4b6tJ678gfw9/vE37uMe48G+ZEi9Jko5YOdqWZ4jiefrFhUi+6YP6unPrJaWrFre4uMwL4Z92vri3cglN4jMyRZ28DX1Q1ykptthK1On8r+/ZR8nxTL5T/R4V5V1TRcWhSXr4r/cV+wz0bvtQ2uGmU03DbdZ7f5jAzc/OZEvGf/FUmGmoN3zeuGsVsiN/YRI4cGzVsJJqEJZFH0zvZ77fYucPf8i3Crrp82MbvTuve9oLLgh6jKUrXh70EjXnOrPLO8+cVOvGdV29w7e+bcXj4ivlRxq+p9BxUco3lcP+5Ppfe6eocaL/r6rN9d/KtzTDHHg3HP8R/mCTbMWIMcNRX8mT++fnYf5cJIxwGalurj/GJ1lxd0EU9gb4g/kLRlg8DLtOSNfdxY2zlB8uHshU3K28Fnf3MzMXj2QWJWFhIPhfQEJB5cvPxZQpA85UfRCHHgSMnLZHTH+EGjCg+m8uRD1Z18A4CzuKZwTDUEHwxeNdgqWHW9jQ9XowSi+YlyHwJCVl01cB27JoDEqwdMsMH92R0nF4e9HTHYO9Lw1hRWtBFyWfCi9UMLUzgZNemrHNhXXkSOl46nmekpq8erQSvCCe40ZGjdvokRZeesTMYTX53wzS0wvy9dvskp9wGVi/6a6nIxwz9yNoEhOk8wOocGqEqP5wYdQZMvvSZm7cpnHxJyXz9AhKpo3mFcnBCI4xvplhuPTqvnrNMEmuvhnvUclTs/P8MR8/ABorXr7mBj+AEaQZi04VUr8o/YvCbmlyiJPjmgLc3PCBfZ8i/4y4QDt2fmEBpuL1lyJLRdaTxjm4dXWJyUoDi5WIkzEaBNXvBaO6DEH+Lz6+3tz8ovSBXw3TF1vxNd6w9SHYShLzhq9/vQH07VnjX2sjaki+75d55qTA4lhQ/nXZ7y7FatWC536x/Be+X/5sCm2va9vb6hZl2n9LfqW/0bRo5Pj18uewEXS4BmMX/F1GtdcteO5XX/r98ouS2JNOdrbvXWxp1eFuXytN8p8Z/n3ihSarfgE9PNv/bNs0zqnru2693/ODiYuY7W/08KJkR9sbUNvGqdEwn683LGDiIhb722WeG1NOeb3Z3+eHw3l1YcFz0cugLoP6fwSqKVGenJuTub/B1wJZrs9NkzizxWzYROVwYFJiUZAstpalAJw9NJpWUSQK/2DsS1WF6lFouvROMDUjJIypyiapypE0cBTtoDK5LtpwpJQ3gm3wt17djPZm5PCbqWc/sn5PHgc+SHrDJlOyqgc/5SDmcjYKCKvvexo35LtW6tEdk56/km9Umzm8nBh+zWosdQnXo9Si8bvqE4dY3NHfd9ORkovEFDzWhPMDODMoTujMM/vas/Ect/000YgcpV6KjDh/w8Sl/rmC/n/XyHYHxknxN2B71sfZbDmCTIA2qEMyg7PGPO7A9SY0JpQPXD8/IObu/8S8ijq0twETgG7e/w/XYdmvz2KN+wYF++QTq2Sqtl/8AEHysL970nbbHOFkdvx3LWjhAdim0OSnswOksy6J0uQ3aLhW2ysayGcIMzUU21LHS+gl+BvMjUkcsj+EQ4GNHYZfXK3ikVDsMzt5vUzi3lv3XsRaGVKFj9YGHSsSmzRTwdGyr5oYajlCqjjvIY5Sx+G1Sfqp5y/jpRhdtVIcxK5tI+J2GTpxvymH0GdcUfLkzpadZUp9nkEsOYCKtIMggMYJ8AIaGVoweyp7dl+BqqokfLxzq/ySHAWu1W5kenFNC2Mm3vAuZX3CBU+4c29tLcHnEIbJAXPvw0sAKTUaJJex+a6H4KIeAa4Qi1m2nGp2yFPMVCVu/ArJ8c9wyHknQ05tqBUBpQYxAVGmF1eLWzV0oJ88zUU/bGg57KXZMJktmxON9OkUA6caNWCo18FBR26uAW09pE2HjLRAwy9Jqwjtn56Sn3+MT4cLH7y49acKCW8GU2FQqgRDiG/rbT9PXCWjN57s1WE8/iHekHw8WXxL8yR8T7sRTvGJ0b6mzqmNTrvDZLrUg7399vhcUUq/CAgaWhAZZPA05B6oyS/odNjpY/DdoVqlCgrRsUKq3bMkHyVxqxJZgTGs/ku3f9ueJoQmHB5/ryXpXYIuLEGHlzAK42kU+L7uFpdUajmmulYIlFST68svhe9TUJA7GgGDTMw4xO7oMvSihv5m+MR4OovMNDIdT3Ko7VWIjrHRWU+gmPiVN9Ioz7XB0XISLCGxbjOk/5MD/OtaEOVr4LqZdPE7RtxR++h9gBb8BncUSnpzlMlmIEOC0aafivIHyJkItR1I9NHbOhBfhKe0FOHBfh0lMFjEqoQaPC9/3XIz9Q0gT+MHM78oP5i6rRuCymTalITYbl6cUG4gEiMqPrEzXyvEgGeE4u/7COAWlPu+2a6ZPMUDIlv+k639OS773zbRy48tP7b82P8/j3Vu9q5m1FD1ZjIeCxow6w1g8QkFxHnbGKjB2kd3GLxKA/rhwj3xumxeNigXMa6e4igRLjgRFcUrMBwaiDs8oBpwBjfrE/8jkKqrbG6xOarnsyFCVAkT7NZbdGsjPpPKu//XkMyTmxdyPbybNjequKb8Ia3HEIbCM/794t9/j+2iHj9Gc2poyu6zzwa5IVH8LUDwCTW1O18q+gWoVuLf0mN6oItbD4j/T9vApf+XtoEv7LjJ2xY/bbv4NkXx3ihIFe+GRdN6Pps9vO3tzodLbNH4r4SO07HMFqzuTEaVYISL1om+JeoDejZFQupu8GnbrJT2gRu+mV31T9Ul7JegyXdCsSlNp0Hce3y2MG1eetHdq2LfOUWu6IxDyGmQJXcbSzdwAaVXQForltgEirhvx/NccppJgPIl9oH0bJS5Hg+M2oxHLrGRVux7apmUZVKWSfnvIKX7uWYt7Ur9Y6J+ROjcSE6QPu/Ai6UT0YDDHKThgQbVVDi1apZ3YkUTlSsnhtKZ0kolkytsOmQ7NCfNFjd0xHdHeAW3qjDeuZNo5Ea30EGlpgpvEvvDPVTfRUGIBQzHMSumyRuQIC6TnT1glySU2OfjNm1xnExG9bCRW3sB1XnRjeDxG4M8p2OuqX4DQUrY3nfwpD9JTkfLy4IZMosREd/6h98WfHiOsUzIaBl9eqhSweUkvoQTxKiqzoIamerGlpH/EZBqoYm/20V9rJckXZWPn8QUFSGIDLKrTMoSnFzD4yShMmENS7Fqk5eZKTIRnZZv4DUJrNIl0YVEU6v2dgeIZzYEiBowPz63ihdaT+L0dJBnjsJHbTRzkuS3TKji8IWoigJ4A5ybIQMhTAxeLsq4t13OnIlYu617ZiZIN3YmHkJhk2qdksU9DzEREUiIRQQyonYjdXQpc751G1cCMs5KSEynVbhPygHE9UvWICwmyBVS/CbSj0Q2p+pokdIqauAmYhsYGwfrJsdUOv2McJM+QBUHB6qStuRTk85iWJe5TMfTFLARjksRSkGOfJbxbG4/A2bQ16i+hGymyHNlk5yWvm8HdluDVjBsPD7+wp0aoimTM/e45u97AnJj6Ox8bN/KxGlz125sj/nB7jCrmpJtBxKF5LuTrkil7cKXywLwhDYuT2SqCvX640LCkIvW2Ds1ADy2twd6efW7BUIScqUR41f0elrU2/nqK+u2RseUpXjNgq4LAUnqpbKAFmiJx5Zgp12cI82KQXQAmAQp09R0pTbFv1WAzGPmnWuZ767td21JW7zen5lwjZtuYc69cuMmhIYRMS1lGlsDE629WG0HYqfNTZykH0UmHOH/g1JGB6Hopjco3FzYPYgaAdnd5Md4RXjDlhmfo+EqUwdNkP4dEePZijQH5wcbOipErEidwQjxu/nGKL3+lDf4JVy9BI+l4BElpU/qN9wRuDQhYasamm9P5Qu3U+ISzKGWY06hbX0G4DBn/rWUiqGky0MdZBgFrt6O8pyl0q+labln+IfVBt+CZArJdMNxNFppqEUAjFmuh5NKbpg5r7XhCWFON6JWlDq51Oqbk3mrx18B45Y4O/KTMVnikNsNpzVctYzo1TrRu2RM88OuLbHxkpl7nUsKhGA5n6g4pp5TW4u/DZ5Y4kSJB/Hcoc9GxpEtmWzD6Wfzj8hBk8KKlyRQjkegv2bOAS4HBQARtT2F5KWU6yZPuXa91Z19lxIntKPbCinlkDEXLjOfy9XpEzCYPnuGvFpVp2vqVmgIfvHNGbrFJV45AqoDsqI89XNHjGSjA6NRUm4NWGDkzKDeH7JQs6XM8nsjnlkOiEbyTgJ+bFJAyZCwFCjg9Lj6SFq38FLTIXjT9QgCaNeu+SSLczhXgmBgUTN8r9FSx9O0eahD0uXJXb5Zerq0BglqBolngi0fbGnqnHobqrnkymJ4U3GNxtxzfXArRpPvygCpzQxYE5ZCFFIjVfgUY/D/gJc6BfWV0NL00HpC6BRBaEcqIurda661nGlRFPduWL8O2OG6lHCMpPx3yekyKcukLJOyTMr/Nil5QiAYwTkGy5nH9v+HhF6N1tuSnXtB+NwSxw8+7CFCNklaRyUsEfunhU4MvTxuKLDfdvGzlOduDmtdEX5Q17DEWix0GWdP7ry98tYSx8z3P4dmmAoc9yAt4YyUMiMq93Dps1rCw916r211b+VONcgSJ2EliDUuN4UfGOYswUirKZmcv/gk0yqWSKASht12Wwocv22zxEnanLCkVw8uCFu4LCEQDVBV9P2VO1/kLnGU9ZUu/iSXvUqFS5R5SJVocxs+yQ/HF8/eXpzMJO/hsncZ/mX4l+Ffhn8Z/mX4l+Ffhn8Z/mX4l+Ffhn8Z/mX4l+Ffhn8Z/mX4l+Ffhn8Z/mX4l+Ffhn8Z/mX4l+Ffhn8Z/mX4l+Ffhn8Z/mX4/wvgr2VRgo7qsj6PUV5gyETypOAkv+MenLPjgpYpX/uVhmDn3/YQzssUcQXC80vr0YpPw4c3+3KB/dx9NBT74fvgjJ46Xl+y0KnnmtszYiu3cblQIxmftYb22PMogvceXPCTrpjn6oz5jdJE7HDWwlaq4dK/9Qv43jSAb0zNIWJbCGEL34mf2q/i9v3Wx+R7O4ZV7Z7FRyzxVpZ6iEyDhR9+8DT8tUfA90YBgvn1HpSrvdpx/Gk/D9jzPzSM3Surs3eaGcZe+OHtuN96v/3o+FC8PqbU7OywzAaPnwc8verXjgvf2i7ofnLnTLuvzjr1a/feFasUeLw7y++4FO/MDgnqma7Z99Nj1v7/mQ3XT7XfvzmaV/vTZ9H/eUXnL3q/AP/t8XMn31LB315+/P7iZN1+EbvcEwEPc2tHW35b0KLC4GGfTJsbKwLqs0aOAvXn2lBy+h+jRGXkIsYxefNIvCRKVc5Xt0/8mCLqr7nmhc8y3tSdzQy7Am01B9q0GpOnUOwPqGPQtgq21n1ZxAjLlVwxWhm6v2lmrgMbOXPJfeZS3trdBL0wWigZ0t8BFCp01vBeiIf/vo+TLarulK2zAdHRaYm40oA3+jjkPmLtP7sxTwaujfU/JM7RzyXTEo7CvB6I3ZPUlAsp00IjOe+2G4TFE81x7HEie3ywxZ09yUCy0rGz6fVBTFxQLyySSQZiP7ige7PUe56PXtroFppDz5pt9e2znR+a2kC2eqOR+ZjOhE+l98M6Ksanwp8dQs13hu8CMgdWiw4XTpVlhlPfdVeNPSN3smsrKFBK6N4T39/ddDhX236LjbZoL8cxCVQm4b2MKu70Ld/XPeRKSg1GXtYbeXNDI5kA03AF7VNC9zPg/SEaCTXeTAWU7qQeeSt/QhH+H219xMDqyIH3WHQGMa1HM/4BnF/6r6ksZnNW9SzngT//BkplfE/kh7jID95CkvjGNK19uNJhRRcTrRcrr85wCobH067SOwOhwGE5cxd/F2OHwkf2NSljL13t5fAUrG+ZSJXrle/dS+SlbmSGkhJObqepwDofNj/Y0piN0skkZwbNJq8H7Ybf7tAKXHv0PT1tpvGfveyIw8niOupJlt5ggUjtsNN572/gvcZrT7StvGyH7bwiNniQWWXJ7AkQd2qESnKSPubq+aoInSQ/Ne65I/Gk7mwcjtdwErjOuBuTgxyvQVXElq360AtO8A/MzItGVnU2n28uVEaB+xmXs9RHcV9FylaQpLeuCDLROa8e8KaIwZWhWVJl38P67PK1oOBajYCeaMTJj2ISg9PmG5P0Dgd797qm+Kl2OOiLqg+iEEWr7qcNlL/dIH6otHjr04Qh2nNjfqGxt5IBw89zgwg2pvQ+s153rbfhu1TGO8NhaLa19r6J3cFnXR9xsa2oohb1hELyhxO+don2lO/TGdy0vVcSdbLlXCPcrUdbFY5NLnBqpEQjbxmZKk9kG5nmhxb1G3iy+BvfVRbMuU++A0CrgB/xmVVS3vnbp1vkyQ4fMfQzp5l21meeHYqwiKCSX+IfTc8EkimFkfGBeqYocnC/hvP0+ao50Pf3kUk+ghpYVdwcg1Dwb+8baq7oXCRJUcm5tOJdsBFOVgCA75u/rWckfqaBcgBZxXqCCDDC7VCIRrZwqqfaRWuq5p7UDENkrGBMNpXDnrh+uQA/SK9i3bjXN/r8ywwcQNrscxUUi1A53dvPHb/jjAFt+4nyUcz5Knny+mhk6OHmXEZbvJhCnz/5mmZ0bzjobaZ/Em0y2Se0BIZCzsxNFrXt6lcAOw6H7ngxqdpWwmiKLypl9PiRiTVmOG2F8hqUObAlpu8qrQo7XxWnChtcG4d2Cx8pDpmsndY7Y29QwdBNAmvj+va7zN0/5ox6RanM2jGa7fa1SduJgdnhrP4aa6g9ljhdm6WyuYZK7SYyZokItp0nbtVaUDu2RHUtfKKsR3eLcyi9N7LZ3JzAcmxJUzNLbmOfOsxkdGb5vZ3qlIGyV598rf30Ej1yewuabhIvTjTnt1Q5feoJbvK5PhrfEJbqeZBfrAXczr0w2wV6uRLdCt/VPz51DT95OxrJcwsGMIq/e0RHOSuL1ZVFORXo/J7BZGpNO5D4svb3Z+Ix7MrycsEWfMm0Vm9kl6rz6D9WX9bwScOaZf+OzqwN2Yg/Dfg3EX/GkgEZcZfVtdU0wqmEeDeYnK88i8h/keMGeuF2bEO5qkE5oXzacoDegnhhWkDO3kzrik60wwqJdgdgXt2Fw2dPZKm88yOnEl3XypLKhLQIrIPJBWi5RnBLn1nEY2JoL1o3Fer5LMDy1twdgEGdWwSlNOT9RxoHH+ytO9WqoUn2intaqTneG55xA9gHMaA5WAlIvTHC8VqvxSdvn0p7XNTY+xDdo8pxvGt3qvGLlPgIBk7l2IHv+LIAVeE9VEPa/PgkfUZ2UhMxpYkdDnkIHk4oaqTepMjgg3G4Si8Xpua8TncqanzWC6abWoEbwlDUcecbOsj7rVyDeuWmE3vQ55FF+DDyGE2HlktmtN/V6+updo+VJ6ca4aQOlbvTV1neel/4KhfYqvJnvPVA7/qLoc3Nk2Ro1nxv22F26j3zzSZ7Lght6MaH4x2YVTub4v39gTTpwCm0XdnoIL0SS9XFZrp/cSIaYtQrZ0aoYDzuVvhRzL4bqP5BK3gDNYWSkYNroN5Xv8+Sq2Dr5VO2Bm4xeu9UlpnYWtnegRGxI4WMzvi5O7Nr4ePXRTFnpIAt/ToKr+NRdqiUg29nZNnX/LvnIz/3LClwSy+ZXjcSvG6PiMz8FqmRM/PxzfOVwHM5kaGF9SiVoIgJsKxDCcKeH6Ay696utOl9nxo4Ty6QwfrmPEN8BhLdmaSCA8iy5NdKHQEddWefvo1GDlHjxfeXyNapXHCQg44z6suKS3opYnicGTMwuJlfr8ommKjdQ22CwCkzNka4yqlyMOlfMoMg9S5/Vbpd/xC0eBhShFqz2TGO14Blk6XUDdqmdxjgmQD0QeaAnuZfQQkfz6IPMIv1Ui8GOVZZJmPWq4WvBoxREq8mmUlUPje34LIyuD/9WyN7e8Fw5vVrYD6THkVx7LDsWhBpDMFrz1foKuxsZNqTXSyispXLnpogXK3tsF5U3VlM0SXNiGhkBdUOXxZD7gwceSivcPr0G194FTe8uWqacvBEtWBYoL/HnlSoQQVatbTzyJPyfFdoMmQcc1Ci5vm89+k39ZRaza+uaqBQZPzGgyLUSexa3MX9+s6G4msNWuQVlMgUuGw7uJuQBNaJRKcwyhLvsXa3K83Z6vgwXucIgGiddwUpLD3SmLOqiiP1od+gpUxV7yAG5mJrZNpr1n5HnmyRTFPlTKp+7tcr2DCpUStV7pMYUG0KcV+XsRZUxt5vFjF1J3U3o29Nm1xPLrooozvhr2mtspsO7/feYLxJH6M/Tv3iIcY0iqd1CIrlWXPwgpq/fNL9VPst9JVmMBKhszrHM7bXyqXMDg2fLT+41pCEpfgoOqvG6Yesc1ZSrWSDn1jpsoPfQm7lBHvnF52vSauAca0uOkkIxOZsHlLZsjvr770v9I6OYsBlH0t6FP4Rykfpz30YNAbOvRisB7I/Vun3c9gMYCQTj2CeQBqS5yIPuc3pbg4JIb4NCPYuATtr5AqLmQqB7obJReQ257puRvbfgpTa+X/tf7h5pm61fvFYjWL7VEMn/AWXBk5401y2YsAxbGZJUE3JtgnorFIal+Qx7PjVGzmBs00Z/pViHQfiyhIra/Z41yiAx5gtaLgZvB2xzqeG7DMGu9FTj7ODV5d4k7O3FdXOjQ7mRI7mrBe3439tkwWc78QH4ho6tZScQ8l7q+a9BzpFH9GN6a/bS6fVA3T6KzUduh+OVAIfOBvhHnmWqCTkEELS8ZDRjJaQQbdYAKVmT6BEX6CeW/l8WONX/Snf+7EXSjy/BkSoaXuHYTT5YY0LOaeaFYMcKnu7ICPU/JDZ+UFQsuPEAy36y2tQ7OpyzZuom7tWZUx7Ob5JQhZfnR7KVszzUAh2Z7YSma1dYmBA4DcCYz4TSBhyf98ZHtY8uc4AlV1PYTrvrdkDcKtF+tSs8mYdS9Hje5qNAusFOj4W0iD1U1yzuT6tILzyLXHHt4To5MA9IOtDwVNkwa0/crh+ybn4VNUfVjUl3rKBJbek1SPH4G/LIrE9D8nttJxgLVXg1GTI++kk5LS5uZOfeBHIL0it3y3yVWFEzQUHce+LCQXdMlWuyRghkFvo4KV0NDKjJwEyXgZktQH1mDQghzbI6zsNW28XYzATY1ARtuYq8dXe+G3BRFH0kHpOpJqqzYSNpymMWNo8N0l1pt6o8N1kwrytv3HD8ZoGnzH13fVIG1Vi1Z7OSsrUaCi292s0YoirGyvC1s4Tn+Gpmuqz+hv/bKAWqJ9goQ96efX1rSi5NdzZECnr3dBQe6Wl+qjjNDWXwsSPiquqn9xyEJkYfuvf9gf2zPVy5UUb1/aEparmnJyuCXjwSg4xvnWNBMA4IF8eLO7dkB6Ki/DKr78cepYzV8SZe/+4hjZwtrWI+axIJnIEHXk4Xt0hvi16+xZccPLj4bgWRSPTCEeT9GSz0Z4+z/3sHre8jsD+cFdSO7lXeE17OV60w6ZnPfB4sjgKUgN+9xrc9TCuhzX53fAGfDG8wT7eiKyqVJrz+dpUfBgaRZ7K4jALxRROzdZxI9NdL7LzUgxoEgaQKZx6S/LWa7nTVokz3WctTsfNXgXOivPepeq+JetsEFoeaMBgyY0ER1BIuYzc+FviY5rQf/P+iSASH/a8Bo+x2weP5nVlhp/WsyqfH0r9mursFIHNvcqqDfHE2cmWR67OoNCPwkgSVcZczzLKUpcLe3eV2nUFMjq0dcx1Mw/OPz/n41bVNybaRfs6Z8X4BiezldSNUIhyg7DS80kVLKdNJm/IWpJenVcH0a0q0EDfi58NaLcI74VWxs7WzoccRewYAaTEPtLch/5b9yM6VTd+u+dalDw5shYfx/2rAp36ia1dPK3XN8+2uhX0Nx4zrfV2Au32rW0+6ON0EYJlR0VD7LEd0/9mFeyn/5slTpjipmtBuw0D37SYm0spN+HdnDYUHXSnPnPAHo1FpyJlLwiBRmOQnZC/WMZ7J8BjqzPxg2iMisJXAi9EVXF99VVrlg6pNAPR8qZUlzCKpzGniEFsQq2tsqqK9mSOPaqma9id2eheLXGigVPkbrchiA5AxL5xVwFovBDzfr0aQNtUMQq8jK4mELghvLvF7pOGuNBvtaWB3ZEGeWy9T9emghyx72TuoSrfMaYL9lMiTza75vvZ6Rqh89sj6Y+zasJQMeNZ7iwMcB5TT2X1UdeABLmxLjd+xabT4SrhAnsMWK8M4GOvS8LHPGAIPPw0a2BKi/moxKeBgvzqLhmCXnERjTIfnQgA6hrM0E6cSwu5IFSGJhP0Rh4awbWu95ROoO8bGHCmDBChnPl+BCRNHExOs2i7UjMPTDrFHvCXK7qU53cMQmgdG9dNWh30hHFv+Ft2nCr4cGP6TqX3N6BuoI2y5zPhh2V3u55rZbocWg1Q2Nryx0SeO2t0S58yGY2YRRNjAT9srs05MGvg5woPm2i4a9+Vf+c5vd7sl5Uf4qfGzY2RrXfJ2f0SI/IKVi6ld8MOb3kEfpRXCoGLW8Bm6oH6DalzM9S5bCUs3R8bPHX2YoVl/B0+17nnJ2SUF1QSMvapvdSduhZ2Mnh3eH+RwVQNRrmpqfdJEzgrYqKyfrXBzBNjpmP7kC9MJXDzbLdusOXfv1R+TFZFI9+47wbQDn9KY330/LkwVKH6ueihY75UZaoPfa7t/JGXgJ9qPK8E5eYIIbXgrcqtvxaaLkTlaYoBcMa8RtNvDKwP/73nGt+vX0a0tT70A4I9jOAHHNP89TPpivBVVz11z830i1aB/nG6ZvnrDYVdht4baRAJ7wY8NxFGuMMnzz4XmO6E1f/ytUxq1mDe9z/RrJLF3WcmQrARvO9n4N9UJqH+25dKreJSfNBbsgXFWc2gdFUoPcSkreD+O3zQyqTwgEf0/wJQSwMEFAACAAgAlLD1SLjqt3BJAAAAagAAABsAAAB1bml2ZXJzYWwvdW5pdmVyc2FsLnBuZy54bWyzsa/IzVEoSy0qzszPs1Uy1DNQsrfj5bIpKEoty0wtV6gAihnpGUCAkkIlKrc8M6Ukw1bJ3BxJLCM1Mz2jxFbJ1NwSLqgPNBIAUEsBAgAAFAACAAgAk7D1SBUOrShkBAAABxEAAB0AAAAAAAAAAQAAAAAAAAAAAHVuaXZlcnNhbC9jb21tb25fbWVzc2FnZXMubG5nUEsBAgAAFAACAAgAk7D1SKqJOQXxAwAALBEAACcAAAAAAAAAAQAAAAAAnwQAAHVuaXZlcnNhbC9mbGFzaF9wdWJsaXNoaW5nX3NldHRpbmdzLnhtbFBLAQIAABQAAgAIAJOw9UgsqonbsQIAAFQKAAAhAAAAAAAAAAEAAAAAANUIAAB1bml2ZXJzYWwvZmxhc2hfc2tpbl9zZXR0aW5ncy54bWxQSwECAAAUAAIACACTsPVImMCOJccDAAA9EAAAJgAAAAAAAAABAAAAAADFCwAAdW5pdmVyc2FsL2h0bWxfcHVibGlzaGluZ19zZXR0aW5ncy54bWxQSwECAAAUAAIACACTsPVI+GKxa4QBAAD/BQAAHwAAAAAAAAABAAAAAADQDwAAdW5pdmVyc2FsL2h0bWxfc2tpbl9zZXR0aW5ncy5qc1BLAQIAABQAAgAIAJOw9Ug9PC/RwQAAAOUBAAAaAAAAAAAAAAEAAAAAAJERAAB1bml2ZXJzYWwvaTE4bl9wcmVzZXRzLnhtbFBLAQIAABQAAgAIAJOw9UibbXtbYAAAAGUAAAAcAAAAAAAAAAEAAAAAAIoSAAB1bml2ZXJzYWwvbG9jYWxfc2V0dGluZ3MueG1sUEsBAgAAFAACAAgA95JTRyO0Tvv7AgAAsAgAABQAAAAAAAAAAQAAAAAAJBMAAHVuaXZlcnNhbC9wbGF5ZXIueG1sUEsBAgAAFAACAAgAk7D1SDinyDRiCQAANT4AACkAAAAAAAAAAQAAAAAAURYAAHVuaXZlcnNhbC9za2luX2N1c3RvbWl6YXRpb25fc2V0dGluZ3MueG1sUEsBAgAAFAACAAgAlLD1SC6Abw6EKwAAZGsAABcAAAAAAAAAAAAAAAAA+h8AAHVuaXZlcnNhbC91bml2ZXJzYWwucG5nUEsBAgAAFAACAAgAlLD1SLjqt3BJAAAAagAAABsAAAAAAAAAAQAAAAAAs0sAAHVuaXZlcnNhbC91bml2ZXJzYWwucG5nLnhtbFBLBQYAAAAACwALAEkDAAA1TAAAAAA="/>
  <p:tag name="ISPRING_PRESENTATION_TITLE" val="24【毕业答辩】时尚多彩高校通用毕业论文答辩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方正正纤黑简体"/>
        <a:cs typeface=""/>
      </a:majorFont>
      <a:minorFont>
        <a:latin typeface="Arial"/>
        <a:ea typeface="方正正纤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1519</TotalTime>
  <Words>2484</Words>
  <Application>Microsoft Office PowerPoint</Application>
  <PresentationFormat>宽屏</PresentationFormat>
  <Paragraphs>331</Paragraphs>
  <Slides>27</Slides>
  <Notes>27</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PT Serif</vt:lpstr>
      <vt:lpstr>方正兰亭超细黑简体</vt:lpstr>
      <vt:lpstr>方正正纤黑简体</vt:lpstr>
      <vt:lpstr>宋体</vt:lpstr>
      <vt:lpstr>微软雅黑</vt:lpstr>
      <vt:lpstr>Arial</vt:lpstr>
      <vt:lpstr>Broadway</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24【毕业答辩】时尚多彩高校通用毕业论文答辩PPT模板</dc:title>
  <dc:creator>QQ158698815</dc:creator>
  <cp:keywords>QQ158698815</cp:keywords>
  <cp:lastModifiedBy>王 妍</cp:lastModifiedBy>
  <cp:revision>140</cp:revision>
  <dcterms:created xsi:type="dcterms:W3CDTF">2016-05-17T06:52:51Z</dcterms:created>
  <dcterms:modified xsi:type="dcterms:W3CDTF">2021-06-09T14:05:02Z</dcterms:modified>
</cp:coreProperties>
</file>